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61" r:id="rId4"/>
    <p:sldId id="257" r:id="rId5"/>
    <p:sldId id="262" r:id="rId6"/>
    <p:sldId id="265" r:id="rId7"/>
    <p:sldId id="271" r:id="rId8"/>
    <p:sldId id="270" r:id="rId9"/>
    <p:sldId id="272" r:id="rId10"/>
    <p:sldId id="273" r:id="rId11"/>
    <p:sldId id="269" r:id="rId12"/>
    <p:sldId id="274" r:id="rId13"/>
    <p:sldId id="26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p:restoredTop sz="94829"/>
  </p:normalViewPr>
  <p:slideViewPr>
    <p:cSldViewPr snapToGrid="0" snapToObjects="1">
      <p:cViewPr varScale="1">
        <p:scale>
          <a:sx n="143" d="100"/>
          <a:sy n="143" d="100"/>
        </p:scale>
        <p:origin x="22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1BB7C-98BE-1F48-8E1A-615BAC340758}" type="datetimeFigureOut">
              <a:rPr lang="en-US" smtClean="0"/>
              <a:t>9/8/20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8C619-F060-2E4F-BC3C-D8EA5CFB55C5}" type="slidenum">
              <a:rPr lang="en-US" smtClean="0"/>
              <a:t>‹#›</a:t>
            </a:fld>
            <a:endParaRPr lang="en-US"/>
          </a:p>
        </p:txBody>
      </p:sp>
    </p:spTree>
    <p:extLst>
      <p:ext uri="{BB962C8B-B14F-4D97-AF65-F5344CB8AC3E}">
        <p14:creationId xmlns:p14="http://schemas.microsoft.com/office/powerpoint/2010/main" val="66712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4</a:t>
            </a:fld>
            <a:endParaRPr lang="en-US"/>
          </a:p>
        </p:txBody>
      </p:sp>
    </p:spTree>
    <p:extLst>
      <p:ext uri="{BB962C8B-B14F-4D97-AF65-F5344CB8AC3E}">
        <p14:creationId xmlns:p14="http://schemas.microsoft.com/office/powerpoint/2010/main" val="163021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13</a:t>
            </a:fld>
            <a:endParaRPr lang="en-US"/>
          </a:p>
        </p:txBody>
      </p:sp>
    </p:spTree>
    <p:extLst>
      <p:ext uri="{BB962C8B-B14F-4D97-AF65-F5344CB8AC3E}">
        <p14:creationId xmlns:p14="http://schemas.microsoft.com/office/powerpoint/2010/main" val="7527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5</a:t>
            </a:fld>
            <a:endParaRPr lang="en-US"/>
          </a:p>
        </p:txBody>
      </p:sp>
    </p:spTree>
    <p:extLst>
      <p:ext uri="{BB962C8B-B14F-4D97-AF65-F5344CB8AC3E}">
        <p14:creationId xmlns:p14="http://schemas.microsoft.com/office/powerpoint/2010/main" val="395711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6</a:t>
            </a:fld>
            <a:endParaRPr lang="en-US"/>
          </a:p>
        </p:txBody>
      </p:sp>
    </p:spTree>
    <p:extLst>
      <p:ext uri="{BB962C8B-B14F-4D97-AF65-F5344CB8AC3E}">
        <p14:creationId xmlns:p14="http://schemas.microsoft.com/office/powerpoint/2010/main" val="277514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7</a:t>
            </a:fld>
            <a:endParaRPr lang="en-US"/>
          </a:p>
        </p:txBody>
      </p:sp>
    </p:spTree>
    <p:extLst>
      <p:ext uri="{BB962C8B-B14F-4D97-AF65-F5344CB8AC3E}">
        <p14:creationId xmlns:p14="http://schemas.microsoft.com/office/powerpoint/2010/main" val="90840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8</a:t>
            </a:fld>
            <a:endParaRPr lang="en-US"/>
          </a:p>
        </p:txBody>
      </p:sp>
    </p:spTree>
    <p:extLst>
      <p:ext uri="{BB962C8B-B14F-4D97-AF65-F5344CB8AC3E}">
        <p14:creationId xmlns:p14="http://schemas.microsoft.com/office/powerpoint/2010/main" val="181882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9</a:t>
            </a:fld>
            <a:endParaRPr lang="en-US"/>
          </a:p>
        </p:txBody>
      </p:sp>
    </p:spTree>
    <p:extLst>
      <p:ext uri="{BB962C8B-B14F-4D97-AF65-F5344CB8AC3E}">
        <p14:creationId xmlns:p14="http://schemas.microsoft.com/office/powerpoint/2010/main" val="125405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10</a:t>
            </a:fld>
            <a:endParaRPr lang="en-US"/>
          </a:p>
        </p:txBody>
      </p:sp>
    </p:spTree>
    <p:extLst>
      <p:ext uri="{BB962C8B-B14F-4D97-AF65-F5344CB8AC3E}">
        <p14:creationId xmlns:p14="http://schemas.microsoft.com/office/powerpoint/2010/main" val="411036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11</a:t>
            </a:fld>
            <a:endParaRPr lang="en-US"/>
          </a:p>
        </p:txBody>
      </p:sp>
    </p:spTree>
    <p:extLst>
      <p:ext uri="{BB962C8B-B14F-4D97-AF65-F5344CB8AC3E}">
        <p14:creationId xmlns:p14="http://schemas.microsoft.com/office/powerpoint/2010/main" val="21111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C619-F060-2E4F-BC3C-D8EA5CFB55C5}" type="slidenum">
              <a:rPr lang="en-US" smtClean="0"/>
              <a:t>12</a:t>
            </a:fld>
            <a:endParaRPr lang="en-US"/>
          </a:p>
        </p:txBody>
      </p:sp>
    </p:spTree>
    <p:extLst>
      <p:ext uri="{BB962C8B-B14F-4D97-AF65-F5344CB8AC3E}">
        <p14:creationId xmlns:p14="http://schemas.microsoft.com/office/powerpoint/2010/main" val="23858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950D-79C5-2F4D-AF88-0D558399B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1745D-F4CB-F04A-A82F-88528D13F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03718A-1CD7-1143-95AB-0F3751230B29}"/>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39B9769B-95A4-4649-AD9D-D5517D9B6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90670-CA3B-5E4E-A9C1-AD5D5B7433EB}"/>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02769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EF58-0034-994F-A17E-3C09C0D98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5F64D-8A1B-CB4A-A65C-AA514C1E2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37DE4-A388-B14C-9FD8-C8B7045F2E7F}"/>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0DE02C80-880F-C345-A99A-AB7515A9C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34A1D-BD97-5B4C-B5EF-F80F9900007F}"/>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73499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6949F-C6E1-2045-B28B-08CB7ADBA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34239-F346-CB44-84A3-314E82DCA2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8679-F104-CB47-8642-E7BACF69529E}"/>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61BD2494-1C5A-1548-8B5B-8128272E2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47AC0-F7AD-1541-8431-8117B44B12A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13693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2656-C5F2-0847-A754-38AC75E96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A0040-0507-BE46-81F3-BD85FE1A1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D91C-F026-5A4A-8FF6-42AEFFBD750B}"/>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D6A6BB37-5D9B-D549-BD1C-2625A4BE5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16674-1A52-DD47-A164-41DDD9700C97}"/>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374815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E814-B3DF-F348-8DA8-43EB9ECC4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8EF26-1DD1-3948-B0FE-D439D14C7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156AA-4A63-9943-B08F-72CE9EA9F955}"/>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970CE069-5D5C-C045-B553-6FA3217B8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FD17-D9D1-0040-B8D3-5EC26B5F3379}"/>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28416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D9A0-01C7-3446-8DA7-F1F128AAF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CD285-DE00-304F-B7D0-C03F8ED61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5E88B-3B01-FD4A-BA87-5C68C81C0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81511-909A-8E4C-809C-C5B08A9A6C00}"/>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6" name="Footer Placeholder 5">
            <a:extLst>
              <a:ext uri="{FF2B5EF4-FFF2-40B4-BE49-F238E27FC236}">
                <a16:creationId xmlns:a16="http://schemas.microsoft.com/office/drawing/2014/main" id="{CCE398D3-BBA5-194A-96DE-8B1E66D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1DCAF-C7D9-B747-BC15-D13F45EF5E5E}"/>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374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34DA-0651-FD4A-A073-EC10C5D789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3674D5-7EE6-F842-9A33-FEEBC39E7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9E6A3-4577-9B49-AC88-DA3B006E2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EB01BD-9605-FF4E-86FE-9866D8DB1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0EE0F-B701-E44D-9F4A-365476CE6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5C630-125E-E84E-A24C-652542130A2E}"/>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8" name="Footer Placeholder 7">
            <a:extLst>
              <a:ext uri="{FF2B5EF4-FFF2-40B4-BE49-F238E27FC236}">
                <a16:creationId xmlns:a16="http://schemas.microsoft.com/office/drawing/2014/main" id="{25179339-FD5A-8249-BCD0-4E72688729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324BC-96F4-A441-8006-907256B23174}"/>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169122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5B76-48E9-EB47-AB86-B6C02F5EB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20884B-B7C9-1344-A03C-AD7387977811}"/>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4" name="Footer Placeholder 3">
            <a:extLst>
              <a:ext uri="{FF2B5EF4-FFF2-40B4-BE49-F238E27FC236}">
                <a16:creationId xmlns:a16="http://schemas.microsoft.com/office/drawing/2014/main" id="{8263DA11-88D7-BD47-A2F1-5C011D501E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8C0EC-EB92-7D4B-AB50-AB6EBA6CB29A}"/>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25489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5DCA3-9472-C049-9E2A-003ECEB2AF50}"/>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3" name="Footer Placeholder 2">
            <a:extLst>
              <a:ext uri="{FF2B5EF4-FFF2-40B4-BE49-F238E27FC236}">
                <a16:creationId xmlns:a16="http://schemas.microsoft.com/office/drawing/2014/main" id="{81094CDC-CEF4-EA4F-97FF-BD15095C06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C08E5-358A-6644-8FF1-CB7363DAE27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72282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5BCB-9A20-3B4E-B111-0EA19B6F1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28384-3C02-2C4D-9D1B-7709BE02E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7D436-BEAB-F449-94FC-F5DF8B93A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B0855-4CFE-8247-8A87-4691F3231CF4}"/>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6" name="Footer Placeholder 5">
            <a:extLst>
              <a:ext uri="{FF2B5EF4-FFF2-40B4-BE49-F238E27FC236}">
                <a16:creationId xmlns:a16="http://schemas.microsoft.com/office/drawing/2014/main" id="{92292A85-8D23-6143-8F3C-21B656DD8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60A7E-BF6E-B84A-A536-F7A2824C438A}"/>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27374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7C2E-35FD-5148-96E2-C50C44FDB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D5D393-A2AE-E747-B34B-AAD8EB33A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B23AF-92D0-734F-913A-39289FADE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F9A89-BCF6-3E41-BA2C-42D9D308A7C6}"/>
              </a:ext>
            </a:extLst>
          </p:cNvPr>
          <p:cNvSpPr>
            <a:spLocks noGrp="1"/>
          </p:cNvSpPr>
          <p:nvPr>
            <p:ph type="dt" sz="half" idx="10"/>
          </p:nvPr>
        </p:nvSpPr>
        <p:spPr/>
        <p:txBody>
          <a:bodyPr/>
          <a:lstStyle/>
          <a:p>
            <a:fld id="{CB3827E3-61CA-004D-97BE-EFE9B58E9E2F}" type="datetimeFigureOut">
              <a:rPr lang="en-US" smtClean="0"/>
              <a:t>9/8/20</a:t>
            </a:fld>
            <a:endParaRPr lang="en-US"/>
          </a:p>
        </p:txBody>
      </p:sp>
      <p:sp>
        <p:nvSpPr>
          <p:cNvPr id="6" name="Footer Placeholder 5">
            <a:extLst>
              <a:ext uri="{FF2B5EF4-FFF2-40B4-BE49-F238E27FC236}">
                <a16:creationId xmlns:a16="http://schemas.microsoft.com/office/drawing/2014/main" id="{150FF386-6CE8-8043-BDAF-037D787AE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5A1A6-E1AD-7549-BDD8-5929EEFEFEC1}"/>
              </a:ext>
            </a:extLst>
          </p:cNvPr>
          <p:cNvSpPr>
            <a:spLocks noGrp="1"/>
          </p:cNvSpPr>
          <p:nvPr>
            <p:ph type="sldNum" sz="quarter" idx="12"/>
          </p:nvPr>
        </p:nvSpPr>
        <p:spPr/>
        <p:txBody>
          <a:bodyPr/>
          <a:lstStyle/>
          <a:p>
            <a:fld id="{7EF3237D-C8D4-E64B-BF59-4AF9EC7E4B70}" type="slidenum">
              <a:rPr lang="en-US" smtClean="0"/>
              <a:t>‹#›</a:t>
            </a:fld>
            <a:endParaRPr lang="en-US"/>
          </a:p>
        </p:txBody>
      </p:sp>
    </p:spTree>
    <p:extLst>
      <p:ext uri="{BB962C8B-B14F-4D97-AF65-F5344CB8AC3E}">
        <p14:creationId xmlns:p14="http://schemas.microsoft.com/office/powerpoint/2010/main" val="407052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446BE-4704-2C48-82B3-AAE1B4EC1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87587-D985-0648-AED4-63CB2D090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21D5D-AD40-8843-AE95-4BEB57098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827E3-61CA-004D-97BE-EFE9B58E9E2F}" type="datetimeFigureOut">
              <a:rPr lang="en-US" smtClean="0"/>
              <a:t>9/8/20</a:t>
            </a:fld>
            <a:endParaRPr lang="en-US"/>
          </a:p>
        </p:txBody>
      </p:sp>
      <p:sp>
        <p:nvSpPr>
          <p:cNvPr id="5" name="Footer Placeholder 4">
            <a:extLst>
              <a:ext uri="{FF2B5EF4-FFF2-40B4-BE49-F238E27FC236}">
                <a16:creationId xmlns:a16="http://schemas.microsoft.com/office/drawing/2014/main" id="{48540E64-73ED-8146-9B11-5C72EB132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64C298-20CA-E240-8F04-B7FB96B06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3237D-C8D4-E64B-BF59-4AF9EC7E4B70}" type="slidenum">
              <a:rPr lang="en-US" smtClean="0"/>
              <a:t>‹#›</a:t>
            </a:fld>
            <a:endParaRPr lang="en-US"/>
          </a:p>
        </p:txBody>
      </p:sp>
    </p:spTree>
    <p:extLst>
      <p:ext uri="{BB962C8B-B14F-4D97-AF65-F5344CB8AC3E}">
        <p14:creationId xmlns:p14="http://schemas.microsoft.com/office/powerpoint/2010/main" val="16108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wigtake@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279-2170-9F4E-BFB4-EF62CCA483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9C6BFE-6071-CD48-8FF9-C3BCA38C2F84}"/>
              </a:ext>
            </a:extLst>
          </p:cNvPr>
          <p:cNvSpPr>
            <a:spLocks noGrp="1"/>
          </p:cNvSpPr>
          <p:nvPr>
            <p:ph type="subTitle" idx="1"/>
          </p:nvPr>
        </p:nvSpPr>
        <p:spPr/>
        <p:txBody>
          <a:bodyPr/>
          <a:lstStyle/>
          <a:p>
            <a:endParaRPr lang="en-US"/>
          </a:p>
        </p:txBody>
      </p:sp>
      <p:pic>
        <p:nvPicPr>
          <p:cNvPr id="5" name="Picture 4" descr="A close up of a sign&#10;&#10;Description automatically generated">
            <a:extLst>
              <a:ext uri="{FF2B5EF4-FFF2-40B4-BE49-F238E27FC236}">
                <a16:creationId xmlns:a16="http://schemas.microsoft.com/office/drawing/2014/main" id="{164DE0A3-709A-084A-B0EF-10ACF8810D39}"/>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257809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t>Sunday School is the catalyst for building </a:t>
            </a:r>
            <a:r>
              <a:rPr lang="en-US" sz="3600" b="1" dirty="0">
                <a:solidFill>
                  <a:schemeClr val="accent6"/>
                </a:solidFill>
              </a:rPr>
              <a:t>Biblical Community </a:t>
            </a:r>
            <a:r>
              <a:rPr lang="en-US" sz="36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028496" y="2133591"/>
            <a:ext cx="5091786" cy="4124206"/>
          </a:xfrm>
          <a:prstGeom prst="rect">
            <a:avLst/>
          </a:prstGeom>
          <a:noFill/>
        </p:spPr>
        <p:txBody>
          <a:bodyPr wrap="square" rtlCol="0">
            <a:spAutoFit/>
          </a:bodyPr>
          <a:lstStyle/>
          <a:p>
            <a:r>
              <a:rPr lang="en-US" dirty="0"/>
              <a:t>IF YOU KNOW THE HURT IS SO BAD THEY WILL NEVER RETURN YOU MAY WANT TO CONSIDER A LETTER.. Most of the Letters in the New Testament were to help solve problems in the church.</a:t>
            </a:r>
          </a:p>
          <a:p>
            <a:endParaRPr lang="en-US" sz="1000" dirty="0"/>
          </a:p>
          <a:p>
            <a:pPr marL="342900" indent="-342900">
              <a:buFont typeface="+mj-lt"/>
              <a:buAutoNum type="arabicPeriod"/>
            </a:pPr>
            <a:r>
              <a:rPr lang="en-US" dirty="0"/>
              <a:t>Before you write, PRAY.</a:t>
            </a:r>
          </a:p>
          <a:p>
            <a:pPr marL="342900" indent="-342900">
              <a:buFont typeface="+mj-lt"/>
              <a:buAutoNum type="arabicPeriod"/>
            </a:pPr>
            <a:r>
              <a:rPr lang="en-US" dirty="0"/>
              <a:t>Encourage them to Read their Bible daily. Perhaps enclose a reading plan or a SS Book.</a:t>
            </a:r>
          </a:p>
          <a:p>
            <a:pPr marL="342900" indent="-342900">
              <a:buAutoNum type="arabicPeriod"/>
            </a:pPr>
            <a:r>
              <a:rPr lang="en-US" dirty="0"/>
              <a:t>Encourage them to set the example that they seek in others. The body of Christ needs them.</a:t>
            </a:r>
          </a:p>
          <a:p>
            <a:pPr marL="342900" indent="-342900">
              <a:buAutoNum type="arabicPeriod"/>
            </a:pPr>
            <a:r>
              <a:rPr lang="en-US" dirty="0"/>
              <a:t>Encourage them to ‘be Jesus with skin on’ and serve and show love to others. God wants to use them.</a:t>
            </a:r>
          </a:p>
          <a:p>
            <a:pPr marL="342900" indent="-342900">
              <a:buAutoNum type="arabicPeriod"/>
            </a:pPr>
            <a:r>
              <a:rPr lang="en-US" dirty="0"/>
              <a:t>These gentle reminders may sting at first but will open the door to healing.</a:t>
            </a:r>
          </a:p>
        </p:txBody>
      </p:sp>
    </p:spTree>
    <p:extLst>
      <p:ext uri="{BB962C8B-B14F-4D97-AF65-F5344CB8AC3E}">
        <p14:creationId xmlns:p14="http://schemas.microsoft.com/office/powerpoint/2010/main" val="373163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t>Sunday School is the catalyst for building </a:t>
            </a:r>
            <a:r>
              <a:rPr lang="en-US" sz="3600" b="1" dirty="0">
                <a:solidFill>
                  <a:schemeClr val="accent6"/>
                </a:solidFill>
              </a:rPr>
              <a:t>Biblical Community </a:t>
            </a:r>
            <a:r>
              <a:rPr lang="en-US" sz="36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028496" y="2241166"/>
            <a:ext cx="5091786" cy="2554545"/>
          </a:xfrm>
          <a:prstGeom prst="rect">
            <a:avLst/>
          </a:prstGeom>
          <a:noFill/>
        </p:spPr>
        <p:txBody>
          <a:bodyPr wrap="square" rtlCol="0">
            <a:spAutoFit/>
          </a:bodyPr>
          <a:lstStyle/>
          <a:p>
            <a:pPr algn="ctr"/>
            <a:r>
              <a:rPr lang="en-US" sz="3200" dirty="0"/>
              <a:t>THE BEST WITNESSES</a:t>
            </a:r>
          </a:p>
          <a:p>
            <a:pPr algn="ctr"/>
            <a:r>
              <a:rPr lang="en-US" sz="3200" dirty="0"/>
              <a:t>FOR CHRIST</a:t>
            </a:r>
          </a:p>
          <a:p>
            <a:pPr algn="ctr"/>
            <a:r>
              <a:rPr lang="en-US" sz="3200" dirty="0"/>
              <a:t>ARE THOSE WHO HAVE</a:t>
            </a:r>
            <a:br>
              <a:rPr lang="en-US" sz="3200" dirty="0"/>
            </a:br>
            <a:r>
              <a:rPr lang="en-US" sz="3200" dirty="0"/>
              <a:t>BEEN BROUGHT BACK</a:t>
            </a:r>
            <a:br>
              <a:rPr lang="en-US" sz="3200" dirty="0"/>
            </a:br>
            <a:r>
              <a:rPr lang="en-US" sz="3200" dirty="0"/>
              <a:t>FROM THE EDGE.</a:t>
            </a:r>
          </a:p>
        </p:txBody>
      </p:sp>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t>Acts 2:42-47</a:t>
            </a:r>
          </a:p>
          <a:p>
            <a:r>
              <a:rPr lang="en-US" sz="1200" dirty="0"/>
              <a:t>42 </a:t>
            </a:r>
            <a:r>
              <a:rPr lang="en-US" sz="1200" dirty="0">
                <a:effectLst/>
              </a:rPr>
              <a:t>They devoted themselves to the apostles’ teaching, to the fellowship, to the breaking of bread, and to prayer.</a:t>
            </a:r>
            <a:r>
              <a:rPr lang="en-US" sz="1200" dirty="0"/>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effectLst/>
            </a:endParaRPr>
          </a:p>
        </p:txBody>
      </p:sp>
    </p:spTree>
    <p:extLst>
      <p:ext uri="{BB962C8B-B14F-4D97-AF65-F5344CB8AC3E}">
        <p14:creationId xmlns:p14="http://schemas.microsoft.com/office/powerpoint/2010/main" val="52513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t>Sunday School is the catalyst for building </a:t>
            </a:r>
            <a:r>
              <a:rPr lang="en-US" sz="3600" b="1" dirty="0">
                <a:solidFill>
                  <a:schemeClr val="accent6"/>
                </a:solidFill>
              </a:rPr>
              <a:t>Biblical Community </a:t>
            </a:r>
            <a:r>
              <a:rPr lang="en-US" sz="36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6786449" y="2339779"/>
            <a:ext cx="5091786" cy="2462213"/>
          </a:xfrm>
          <a:prstGeom prst="rect">
            <a:avLst/>
          </a:prstGeom>
          <a:noFill/>
        </p:spPr>
        <p:txBody>
          <a:bodyPr wrap="square" rtlCol="0">
            <a:spAutoFit/>
          </a:bodyPr>
          <a:lstStyle/>
          <a:p>
            <a:pPr algn="ctr"/>
            <a:r>
              <a:rPr lang="en-US" sz="2400" dirty="0"/>
              <a:t>PREPARE YOUR SS CLASS FOR HURT.</a:t>
            </a:r>
          </a:p>
          <a:p>
            <a:pPr algn="ctr"/>
            <a:endParaRPr lang="en-US" dirty="0"/>
          </a:p>
          <a:p>
            <a:pPr algn="ctr"/>
            <a:r>
              <a:rPr lang="en-US" sz="2400" dirty="0"/>
              <a:t>COMMUNITY IS A</a:t>
            </a:r>
          </a:p>
          <a:p>
            <a:pPr algn="ctr"/>
            <a:r>
              <a:rPr lang="en-US" sz="2400" dirty="0"/>
              <a:t>PLACE WHERE THE PERSON</a:t>
            </a:r>
          </a:p>
          <a:p>
            <a:pPr algn="ctr"/>
            <a:r>
              <a:rPr lang="en-US" sz="2400" dirty="0"/>
              <a:t>YOU LEAST WANT TO LIVE</a:t>
            </a:r>
          </a:p>
          <a:p>
            <a:pPr algn="ctr"/>
            <a:r>
              <a:rPr lang="en-US" sz="2400" dirty="0"/>
              <a:t>WITH ALWAYS LIVES.</a:t>
            </a:r>
          </a:p>
          <a:p>
            <a:pPr algn="ctr"/>
            <a:r>
              <a:rPr lang="en-US" sz="1600" dirty="0"/>
              <a:t>-- HENRI NOUWEN</a:t>
            </a:r>
          </a:p>
        </p:txBody>
      </p:sp>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t>Acts 2:42-47</a:t>
            </a:r>
          </a:p>
          <a:p>
            <a:r>
              <a:rPr lang="en-US" sz="1200" dirty="0"/>
              <a:t>42 </a:t>
            </a:r>
            <a:r>
              <a:rPr lang="en-US" sz="1200" dirty="0">
                <a:effectLst/>
              </a:rPr>
              <a:t>They devoted themselves to the apostles’ teaching, to the fellowship, to the breaking of bread, and to prayer.</a:t>
            </a:r>
            <a:r>
              <a:rPr lang="en-US" sz="1200" dirty="0"/>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effectLst/>
            </a:endParaRPr>
          </a:p>
        </p:txBody>
      </p:sp>
    </p:spTree>
    <p:extLst>
      <p:ext uri="{BB962C8B-B14F-4D97-AF65-F5344CB8AC3E}">
        <p14:creationId xmlns:p14="http://schemas.microsoft.com/office/powerpoint/2010/main" val="125032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699248"/>
            <a:ext cx="4860513" cy="5109883"/>
          </a:xfrm>
        </p:spPr>
        <p:txBody>
          <a:bodyPr vert="horz" lIns="91440" tIns="45720" rIns="91440" bIns="45720" rtlCol="0" anchor="b">
            <a:noAutofit/>
          </a:bodyPr>
          <a:lstStyle/>
          <a:p>
            <a:r>
              <a:rPr lang="en-US" sz="4000" dirty="0">
                <a:solidFill>
                  <a:schemeClr val="bg1"/>
                </a:solidFill>
              </a:rPr>
              <a:t>Sunday School is the catalyst for building</a:t>
            </a:r>
            <a:br>
              <a:rPr lang="en-US" sz="4000" dirty="0">
                <a:solidFill>
                  <a:schemeClr val="bg1"/>
                </a:solidFill>
              </a:rPr>
            </a:br>
            <a:r>
              <a:rPr lang="en-US" sz="4000" b="1" dirty="0">
                <a:solidFill>
                  <a:schemeClr val="accent6"/>
                </a:solidFill>
              </a:rPr>
              <a:t>Biblical Community</a:t>
            </a:r>
            <a:br>
              <a:rPr lang="en-US" sz="4000" b="1" dirty="0">
                <a:solidFill>
                  <a:schemeClr val="bg1"/>
                </a:solidFill>
              </a:rPr>
            </a:br>
            <a:r>
              <a:rPr lang="en-US" sz="4000" dirty="0">
                <a:solidFill>
                  <a:schemeClr val="bg1"/>
                </a:solidFill>
              </a:rPr>
              <a:t>at First Baptist Oxford.</a:t>
            </a:r>
            <a:br>
              <a:rPr lang="en-US" sz="4000" dirty="0">
                <a:solidFill>
                  <a:schemeClr val="bg1"/>
                </a:solidFill>
              </a:rPr>
            </a:br>
            <a:br>
              <a:rPr lang="en-US" sz="4000" dirty="0">
                <a:solidFill>
                  <a:schemeClr val="bg1"/>
                </a:solidFill>
              </a:rPr>
            </a:br>
            <a:r>
              <a:rPr lang="en-US" sz="3200" dirty="0">
                <a:solidFill>
                  <a:schemeClr val="bg1"/>
                </a:solidFill>
              </a:rPr>
              <a:t>The Best work to build Biblical Community in their group.</a:t>
            </a:r>
            <a:br>
              <a:rPr lang="en-US" sz="3200" dirty="0">
                <a:solidFill>
                  <a:schemeClr val="bg1"/>
                </a:solidFill>
              </a:rPr>
            </a:br>
            <a:br>
              <a:rPr lang="en-US" sz="3200" dirty="0">
                <a:solidFill>
                  <a:schemeClr val="bg1"/>
                </a:solidFill>
              </a:rPr>
            </a:br>
            <a:r>
              <a:rPr lang="en-US" sz="3200" dirty="0">
                <a:solidFill>
                  <a:schemeClr val="bg1"/>
                </a:solidFill>
              </a:rPr>
              <a:t>The Best reach out to those on the edge.</a:t>
            </a:r>
            <a:br>
              <a:rPr lang="en-US" sz="3200" dirty="0">
                <a:solidFill>
                  <a:schemeClr val="bg1"/>
                </a:solidFill>
              </a:rPr>
            </a:br>
            <a:br>
              <a:rPr lang="en-US" sz="3200" dirty="0">
                <a:solidFill>
                  <a:schemeClr val="bg1"/>
                </a:solidFill>
              </a:rPr>
            </a:br>
            <a:r>
              <a:rPr lang="en-US" sz="3200" b="1" dirty="0">
                <a:solidFill>
                  <a:schemeClr val="bg1"/>
                </a:solidFill>
              </a:rPr>
              <a:t>Next week.. The Best teach for application.</a:t>
            </a:r>
            <a:endParaRPr lang="en-US" sz="4000" b="1" dirty="0">
              <a:solidFill>
                <a:schemeClr val="bg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691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07E6-9084-7741-96BE-29A5333DC966}"/>
              </a:ext>
            </a:extLst>
          </p:cNvPr>
          <p:cNvSpPr>
            <a:spLocks noGrp="1"/>
          </p:cNvSpPr>
          <p:nvPr>
            <p:ph type="title"/>
          </p:nvPr>
        </p:nvSpPr>
        <p:spPr/>
        <p:txBody>
          <a:bodyPr>
            <a:normAutofit/>
          </a:bodyPr>
          <a:lstStyle/>
          <a:p>
            <a:pPr algn="ctr"/>
            <a:r>
              <a:rPr lang="en-US" sz="7200" dirty="0"/>
              <a:t>Questions?</a:t>
            </a:r>
          </a:p>
        </p:txBody>
      </p:sp>
      <p:sp>
        <p:nvSpPr>
          <p:cNvPr id="3" name="Content Placeholder 2">
            <a:extLst>
              <a:ext uri="{FF2B5EF4-FFF2-40B4-BE49-F238E27FC236}">
                <a16:creationId xmlns:a16="http://schemas.microsoft.com/office/drawing/2014/main" id="{188A5AF2-FE37-6C47-B0BF-F7DF80987A70}"/>
              </a:ext>
            </a:extLst>
          </p:cNvPr>
          <p:cNvSpPr>
            <a:spLocks noGrp="1"/>
          </p:cNvSpPr>
          <p:nvPr>
            <p:ph idx="1"/>
          </p:nvPr>
        </p:nvSpPr>
        <p:spPr/>
        <p:txBody>
          <a:bodyPr>
            <a:normAutofit/>
          </a:bodyPr>
          <a:lstStyle/>
          <a:p>
            <a:pPr marL="0" indent="0" algn="ctr">
              <a:buNone/>
            </a:pPr>
            <a:r>
              <a:rPr lang="en-US" sz="4400" dirty="0">
                <a:hlinkClick r:id="rId2">
                  <a:extLst>
                    <a:ext uri="{A12FA001-AC4F-418D-AE19-62706E023703}">
                      <ahyp:hlinkClr xmlns:ahyp="http://schemas.microsoft.com/office/drawing/2018/hyperlinkcolor" val="tx"/>
                    </a:ext>
                  </a:extLst>
                </a:hlinkClick>
              </a:rPr>
              <a:t>wigtake@gmail.com</a:t>
            </a:r>
            <a:endParaRPr lang="en-US" sz="4400" dirty="0"/>
          </a:p>
          <a:p>
            <a:pPr marL="0" indent="0" algn="ctr">
              <a:buNone/>
            </a:pPr>
            <a:endParaRPr lang="en-US" sz="4400" dirty="0"/>
          </a:p>
          <a:p>
            <a:pPr marL="0" indent="0" algn="ctr">
              <a:buNone/>
            </a:pPr>
            <a:r>
              <a:rPr lang="en-US" sz="4400" dirty="0"/>
              <a:t>Office phone: 662-234-3515</a:t>
            </a:r>
          </a:p>
        </p:txBody>
      </p:sp>
    </p:spTree>
    <p:extLst>
      <p:ext uri="{BB962C8B-B14F-4D97-AF65-F5344CB8AC3E}">
        <p14:creationId xmlns:p14="http://schemas.microsoft.com/office/powerpoint/2010/main" val="326095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3CB28B-8511-994A-868C-79F9701F0269}"/>
              </a:ext>
            </a:extLst>
          </p:cNvPr>
          <p:cNvSpPr>
            <a:spLocks noGrp="1"/>
          </p:cNvSpPr>
          <p:nvPr>
            <p:ph type="title"/>
          </p:nvPr>
        </p:nvSpPr>
        <p:spPr>
          <a:xfrm>
            <a:off x="4993005" y="134472"/>
            <a:ext cx="6974877" cy="3639670"/>
          </a:xfrm>
          <a:noFill/>
        </p:spPr>
        <p:txBody>
          <a:bodyPr vert="horz" lIns="91440" tIns="45720" rIns="91440" bIns="45720" rtlCol="0" anchor="b">
            <a:normAutofit/>
          </a:bodyPr>
          <a:lstStyle/>
          <a:p>
            <a:r>
              <a:rPr lang="en-US" sz="5200" dirty="0"/>
              <a:t>Jeff Holeman</a:t>
            </a:r>
            <a:br>
              <a:rPr lang="en-US" sz="5200" dirty="0"/>
            </a:br>
            <a:r>
              <a:rPr lang="en-US" sz="2000" dirty="0"/>
              <a:t>👉 Married to </a:t>
            </a:r>
            <a:r>
              <a:rPr lang="en-US" sz="2000" dirty="0" err="1"/>
              <a:t>Liesa</a:t>
            </a:r>
            <a:r>
              <a:rPr lang="en-US" sz="2000" dirty="0"/>
              <a:t> (30 years in December.)</a:t>
            </a:r>
            <a:br>
              <a:rPr lang="en-US" sz="2000" dirty="0"/>
            </a:br>
            <a:r>
              <a:rPr lang="en-US" sz="2000" dirty="0"/>
              <a:t>👉 Graduate of Ole Miss. (1989)</a:t>
            </a:r>
            <a:br>
              <a:rPr lang="en-US" sz="2000" dirty="0"/>
            </a:br>
            <a:r>
              <a:rPr lang="en-US" sz="2000" dirty="0"/>
              <a:t>👉 Graduate of New Orleans Seminary (1994)</a:t>
            </a:r>
            <a:br>
              <a:rPr lang="en-US" sz="2000" dirty="0"/>
            </a:br>
            <a:r>
              <a:rPr lang="en-US" sz="2000" dirty="0"/>
              <a:t>👉 Graduate of Spanish Language Institute, Costa Rica. (2008)</a:t>
            </a:r>
            <a:br>
              <a:rPr lang="en-US" sz="2000" dirty="0"/>
            </a:br>
            <a:r>
              <a:rPr lang="en-US" sz="2000" dirty="0"/>
              <a:t>👉 Currently pursuing Doctor of Ministry at New Orleans Seminary.</a:t>
            </a:r>
            <a:br>
              <a:rPr lang="en-US" sz="2000" dirty="0"/>
            </a:br>
            <a:r>
              <a:rPr lang="en-US" sz="2000" dirty="0"/>
              <a:t>👉 32 years in ministry. </a:t>
            </a:r>
            <a:r>
              <a:rPr lang="en-US" sz="1600" dirty="0"/>
              <a:t>(Yazoo City, Gulfport, Kosciusko, Arlington, TX, Oxford)</a:t>
            </a:r>
            <a:br>
              <a:rPr lang="en-US" sz="2000" dirty="0"/>
            </a:br>
            <a:r>
              <a:rPr lang="en-US" sz="2000" dirty="0"/>
              <a:t>👉 10 years as Missionary in Costa Rica, Peru, and Mexico 	facilitating the planting of 31 churches.</a:t>
            </a:r>
            <a:br>
              <a:rPr lang="en-US" sz="2800" dirty="0"/>
            </a:br>
            <a:r>
              <a:rPr lang="en-US" sz="2000" dirty="0"/>
              <a:t>👉 13 years on staff at FBC Oxford.</a:t>
            </a:r>
            <a:endParaRPr lang="en-US" sz="2800" dirty="0"/>
          </a:p>
        </p:txBody>
      </p:sp>
      <p:pic>
        <p:nvPicPr>
          <p:cNvPr id="5" name="Content Placeholder 4" descr="A person posing for a picture&#10;&#10;Description automatically generated">
            <a:extLst>
              <a:ext uri="{FF2B5EF4-FFF2-40B4-BE49-F238E27FC236}">
                <a16:creationId xmlns:a16="http://schemas.microsoft.com/office/drawing/2014/main" id="{61024B6A-338F-E64F-9623-DFD693C6ABDB}"/>
              </a:ext>
            </a:extLst>
          </p:cNvPr>
          <p:cNvPicPr>
            <a:picLocks noGrp="1" noChangeAspect="1"/>
          </p:cNvPicPr>
          <p:nvPr>
            <p:ph idx="1"/>
          </p:nvPr>
        </p:nvPicPr>
        <p:blipFill rotWithShape="1">
          <a:blip r:embed="rId2"/>
          <a:srcRect b="16215"/>
          <a:stretch/>
        </p:blipFill>
        <p:spPr>
          <a:xfrm>
            <a:off x="20" y="10"/>
            <a:ext cx="4992985" cy="6857990"/>
          </a:xfrm>
          <a:prstGeom prst="rect">
            <a:avLst/>
          </a:prstGeom>
        </p:spPr>
      </p:pic>
      <p:pic>
        <p:nvPicPr>
          <p:cNvPr id="4" name="Picture 3" descr="A young boy wearing a blue shirt&#10;&#10;Description automatically generated">
            <a:extLst>
              <a:ext uri="{FF2B5EF4-FFF2-40B4-BE49-F238E27FC236}">
                <a16:creationId xmlns:a16="http://schemas.microsoft.com/office/drawing/2014/main" id="{D1371BE5-94AE-3F45-875C-9065E3CC8FC9}"/>
              </a:ext>
            </a:extLst>
          </p:cNvPr>
          <p:cNvPicPr>
            <a:picLocks noChangeAspect="1"/>
          </p:cNvPicPr>
          <p:nvPr/>
        </p:nvPicPr>
        <p:blipFill>
          <a:blip r:embed="rId3"/>
          <a:stretch>
            <a:fillRect/>
          </a:stretch>
        </p:blipFill>
        <p:spPr>
          <a:xfrm>
            <a:off x="5778954" y="3891630"/>
            <a:ext cx="2435493" cy="2758789"/>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1FC37D5A-292F-C144-9341-EBB61BA23BE7}"/>
              </a:ext>
            </a:extLst>
          </p:cNvPr>
          <p:cNvPicPr>
            <a:picLocks noChangeAspect="1"/>
          </p:cNvPicPr>
          <p:nvPr/>
        </p:nvPicPr>
        <p:blipFill>
          <a:blip r:embed="rId4"/>
          <a:stretch>
            <a:fillRect/>
          </a:stretch>
        </p:blipFill>
        <p:spPr>
          <a:xfrm>
            <a:off x="9000396" y="3908604"/>
            <a:ext cx="2357886" cy="2726306"/>
          </a:xfrm>
          <a:prstGeom prst="rect">
            <a:avLst/>
          </a:prstGeom>
        </p:spPr>
      </p:pic>
    </p:spTree>
    <p:extLst>
      <p:ext uri="{BB962C8B-B14F-4D97-AF65-F5344CB8AC3E}">
        <p14:creationId xmlns:p14="http://schemas.microsoft.com/office/powerpoint/2010/main" val="199506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5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A79FF9EF-6F93-0443-9ED6-36A280BADED2}"/>
              </a:ext>
            </a:extLst>
          </p:cNvPr>
          <p:cNvPicPr>
            <a:picLocks noGrp="1" noChangeAspect="1"/>
          </p:cNvPicPr>
          <p:nvPr>
            <p:ph idx="1"/>
          </p:nvPr>
        </p:nvPicPr>
        <p:blipFill rotWithShape="1">
          <a:blip r:embed="rId2"/>
          <a:srcRect l="2143" r="4746" b="-2"/>
          <a:stretch/>
        </p:blipFill>
        <p:spPr>
          <a:xfrm>
            <a:off x="976251" y="942538"/>
            <a:ext cx="7163222" cy="4808332"/>
          </a:xfrm>
          <a:prstGeom prst="rect">
            <a:avLst/>
          </a:prstGeom>
          <a:effectLst/>
        </p:spPr>
      </p:pic>
      <p:sp>
        <p:nvSpPr>
          <p:cNvPr id="8" name="TextBox 7">
            <a:extLst>
              <a:ext uri="{FF2B5EF4-FFF2-40B4-BE49-F238E27FC236}">
                <a16:creationId xmlns:a16="http://schemas.microsoft.com/office/drawing/2014/main" id="{DA22BB97-9840-3344-88BA-11BE1FFE1DE4}"/>
              </a:ext>
            </a:extLst>
          </p:cNvPr>
          <p:cNvSpPr txBox="1"/>
          <p:nvPr/>
        </p:nvSpPr>
        <p:spPr>
          <a:xfrm>
            <a:off x="8848165" y="618565"/>
            <a:ext cx="3074894" cy="4770537"/>
          </a:xfrm>
          <a:prstGeom prst="rect">
            <a:avLst/>
          </a:prstGeom>
          <a:solidFill>
            <a:schemeClr val="bg1"/>
          </a:solidFill>
        </p:spPr>
        <p:txBody>
          <a:bodyPr wrap="square" rtlCol="0">
            <a:spAutoFit/>
          </a:bodyPr>
          <a:lstStyle/>
          <a:p>
            <a:r>
              <a:rPr lang="en-US" sz="2400" dirty="0"/>
              <a:t>September..</a:t>
            </a:r>
          </a:p>
          <a:p>
            <a:endParaRPr lang="en-US" sz="1400" dirty="0"/>
          </a:p>
          <a:p>
            <a:r>
              <a:rPr lang="en-US" sz="2000" dirty="0"/>
              <a:t>1 – The Best work to build Biblical Community.</a:t>
            </a:r>
          </a:p>
          <a:p>
            <a:endParaRPr lang="en-US" sz="1400" dirty="0"/>
          </a:p>
          <a:p>
            <a:r>
              <a:rPr lang="en-US" sz="2000" dirty="0"/>
              <a:t>8 – The Best reach out those on the edge.</a:t>
            </a:r>
          </a:p>
          <a:p>
            <a:endParaRPr lang="en-US" sz="1400" dirty="0"/>
          </a:p>
          <a:p>
            <a:r>
              <a:rPr lang="en-US" sz="2000" dirty="0"/>
              <a:t>15 – The Best teach for application.</a:t>
            </a:r>
          </a:p>
          <a:p>
            <a:endParaRPr lang="en-US" sz="1400" dirty="0"/>
          </a:p>
          <a:p>
            <a:r>
              <a:rPr lang="en-US" sz="2000" dirty="0"/>
              <a:t>22 – The Best know the roles.</a:t>
            </a:r>
          </a:p>
          <a:p>
            <a:endParaRPr lang="en-US" sz="1400" dirty="0"/>
          </a:p>
          <a:p>
            <a:r>
              <a:rPr lang="en-US" sz="2000" dirty="0"/>
              <a:t>29 – The Best understand discipleship.</a:t>
            </a:r>
          </a:p>
        </p:txBody>
      </p:sp>
    </p:spTree>
    <p:extLst>
      <p:ext uri="{BB962C8B-B14F-4D97-AF65-F5344CB8AC3E}">
        <p14:creationId xmlns:p14="http://schemas.microsoft.com/office/powerpoint/2010/main" val="1431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solidFill>
                  <a:schemeClr val="bg1"/>
                </a:solidFill>
              </a:rPr>
              <a:t>Sunday School is the catalyst for building </a:t>
            </a:r>
            <a:r>
              <a:rPr lang="en-US" sz="3600" b="1" dirty="0">
                <a:solidFill>
                  <a:srgbClr val="00B050"/>
                </a:solidFill>
              </a:rPr>
              <a:t>Biblical Community </a:t>
            </a:r>
            <a:r>
              <a:rPr lang="en-US" sz="3600" dirty="0">
                <a:solidFill>
                  <a:schemeClr val="bg1"/>
                </a:solidFill>
              </a:rPr>
              <a:t>at First Baptist Oxford.</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188052" y="2232201"/>
            <a:ext cx="4860513" cy="2585323"/>
          </a:xfrm>
          <a:prstGeom prst="rect">
            <a:avLst/>
          </a:prstGeom>
          <a:noFill/>
        </p:spPr>
        <p:txBody>
          <a:bodyPr wrap="square" rtlCol="0">
            <a:spAutoFit/>
          </a:bodyPr>
          <a:lstStyle/>
          <a:p>
            <a:r>
              <a:rPr lang="en-US" dirty="0">
                <a:solidFill>
                  <a:schemeClr val="bg1"/>
                </a:solidFill>
              </a:rPr>
              <a:t>Biblical Community in ACTS.</a:t>
            </a:r>
          </a:p>
          <a:p>
            <a:pPr marL="342900" indent="-342900">
              <a:buFont typeface="+mj-lt"/>
              <a:buAutoNum type="arabicPeriod"/>
            </a:pPr>
            <a:r>
              <a:rPr lang="en-US" dirty="0">
                <a:solidFill>
                  <a:schemeClr val="bg1"/>
                </a:solidFill>
              </a:rPr>
              <a:t>Devotion .. Acts 2:42-43.</a:t>
            </a:r>
            <a:br>
              <a:rPr lang="en-US" dirty="0">
                <a:solidFill>
                  <a:schemeClr val="bg1"/>
                </a:solidFill>
              </a:rPr>
            </a:br>
            <a:r>
              <a:rPr lang="en-US" dirty="0">
                <a:solidFill>
                  <a:schemeClr val="bg1"/>
                </a:solidFill>
              </a:rPr>
              <a:t>Devoted to the Word and to Fellowship.</a:t>
            </a:r>
          </a:p>
          <a:p>
            <a:pPr marL="342900" indent="-342900">
              <a:buFont typeface="+mj-lt"/>
              <a:buAutoNum type="arabicPeriod"/>
            </a:pPr>
            <a:r>
              <a:rPr lang="en-US" dirty="0">
                <a:solidFill>
                  <a:schemeClr val="bg1"/>
                </a:solidFill>
              </a:rPr>
              <a:t>Compassion .. Acts 2:44-45.</a:t>
            </a:r>
            <a:br>
              <a:rPr lang="en-US" dirty="0">
                <a:solidFill>
                  <a:schemeClr val="bg1"/>
                </a:solidFill>
              </a:rPr>
            </a:br>
            <a:r>
              <a:rPr lang="en-US" dirty="0">
                <a:solidFill>
                  <a:schemeClr val="bg1"/>
                </a:solidFill>
              </a:rPr>
              <a:t>Helping others face the unexpected.</a:t>
            </a:r>
          </a:p>
          <a:p>
            <a:pPr marL="342900" indent="-342900">
              <a:buFont typeface="+mj-lt"/>
              <a:buAutoNum type="arabicPeriod"/>
            </a:pPr>
            <a:r>
              <a:rPr lang="en-US" dirty="0">
                <a:solidFill>
                  <a:schemeClr val="bg1"/>
                </a:solidFill>
              </a:rPr>
              <a:t>Frequency .. Acts 2:46-47.</a:t>
            </a:r>
            <a:br>
              <a:rPr lang="en-US" dirty="0">
                <a:solidFill>
                  <a:schemeClr val="bg1"/>
                </a:solidFill>
              </a:rPr>
            </a:br>
            <a:r>
              <a:rPr lang="en-US" dirty="0">
                <a:solidFill>
                  <a:schemeClr val="bg1"/>
                </a:solidFill>
              </a:rPr>
              <a:t>Nothing gets in the way.</a:t>
            </a:r>
          </a:p>
          <a:p>
            <a:pPr marL="342900" indent="-342900">
              <a:buFont typeface="+mj-lt"/>
              <a:buAutoNum type="arabicPeriod"/>
            </a:pPr>
            <a:r>
              <a:rPr lang="en-US" dirty="0">
                <a:solidFill>
                  <a:schemeClr val="bg1"/>
                </a:solidFill>
              </a:rPr>
              <a:t>Growth .. Acts 2:47.</a:t>
            </a:r>
            <a:br>
              <a:rPr lang="en-US" dirty="0">
                <a:solidFill>
                  <a:schemeClr val="bg1"/>
                </a:solidFill>
              </a:rPr>
            </a:br>
            <a:r>
              <a:rPr lang="en-US" dirty="0">
                <a:solidFill>
                  <a:schemeClr val="bg1"/>
                </a:solidFill>
              </a:rPr>
              <a:t>Authentic Christianity attracts lost people.</a:t>
            </a:r>
          </a:p>
        </p:txBody>
      </p:sp>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solidFill>
                  <a:schemeClr val="bg1"/>
                </a:solidFill>
              </a:rPr>
              <a:t>Acts 2:42-47</a:t>
            </a:r>
          </a:p>
          <a:p>
            <a:r>
              <a:rPr lang="en-US" sz="1200" dirty="0">
                <a:solidFill>
                  <a:schemeClr val="bg1"/>
                </a:solidFill>
              </a:rPr>
              <a:t>42 </a:t>
            </a:r>
            <a:r>
              <a:rPr lang="en-US" sz="1200" dirty="0">
                <a:solidFill>
                  <a:schemeClr val="bg1"/>
                </a:solidFill>
                <a:effectLst/>
              </a:rPr>
              <a:t>They devoted themselves to the apostles’ teaching, to the fellowship, to the breaking of bread, and to prayer.</a:t>
            </a:r>
            <a:r>
              <a:rPr lang="en-US" sz="1200" dirty="0">
                <a:solidFill>
                  <a:schemeClr val="bg1"/>
                </a:solidFill>
              </a:rPr>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solidFill>
                <a:schemeClr val="bg1"/>
              </a:solidFill>
              <a:effectLst/>
            </a:endParaRPr>
          </a:p>
        </p:txBody>
      </p:sp>
    </p:spTree>
    <p:extLst>
      <p:ext uri="{BB962C8B-B14F-4D97-AF65-F5344CB8AC3E}">
        <p14:creationId xmlns:p14="http://schemas.microsoft.com/office/powerpoint/2010/main" val="4126671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solidFill>
                  <a:schemeClr val="bg1"/>
                </a:solidFill>
              </a:rPr>
              <a:t>Sunday School is the catalyst for building </a:t>
            </a:r>
            <a:r>
              <a:rPr lang="en-US" sz="3600" b="1" dirty="0">
                <a:solidFill>
                  <a:schemeClr val="accent6"/>
                </a:solidFill>
              </a:rPr>
              <a:t>Biblical Community </a:t>
            </a:r>
            <a:r>
              <a:rPr lang="en-US" sz="3600" dirty="0">
                <a:solidFill>
                  <a:schemeClr val="bg1"/>
                </a:solidFill>
              </a:rPr>
              <a:t>at First Baptist Oxford.</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188052" y="2232201"/>
            <a:ext cx="4860513" cy="3416320"/>
          </a:xfrm>
          <a:prstGeom prst="rect">
            <a:avLst/>
          </a:prstGeom>
          <a:noFill/>
        </p:spPr>
        <p:txBody>
          <a:bodyPr wrap="square" rtlCol="0">
            <a:spAutoFit/>
          </a:bodyPr>
          <a:lstStyle/>
          <a:p>
            <a:r>
              <a:rPr lang="en-US" sz="2400" dirty="0">
                <a:solidFill>
                  <a:schemeClr val="bg1"/>
                </a:solidFill>
              </a:rPr>
              <a:t>A SAFE ZONE IS NEEDED</a:t>
            </a:r>
          </a:p>
          <a:p>
            <a:r>
              <a:rPr lang="en-US" sz="2400" dirty="0">
                <a:solidFill>
                  <a:schemeClr val="bg1"/>
                </a:solidFill>
              </a:rPr>
              <a:t>FOR BIBLICAL COMMUNITY.</a:t>
            </a:r>
          </a:p>
          <a:p>
            <a:endParaRPr lang="en-US" sz="2400" dirty="0">
              <a:solidFill>
                <a:schemeClr val="bg1"/>
              </a:solidFill>
            </a:endParaRPr>
          </a:p>
          <a:p>
            <a:r>
              <a:rPr lang="en-US" sz="2400" dirty="0">
                <a:solidFill>
                  <a:schemeClr val="bg1"/>
                </a:solidFill>
              </a:rPr>
              <a:t>Levels of sharing…</a:t>
            </a:r>
          </a:p>
          <a:p>
            <a:r>
              <a:rPr lang="en-US" sz="2400" dirty="0">
                <a:solidFill>
                  <a:schemeClr val="bg1"/>
                </a:solidFill>
              </a:rPr>
              <a:t>	          5 Sharing Who You Are</a:t>
            </a:r>
          </a:p>
          <a:p>
            <a:r>
              <a:rPr lang="en-US" sz="2400" dirty="0">
                <a:solidFill>
                  <a:schemeClr val="bg1"/>
                </a:solidFill>
              </a:rPr>
              <a:t>	     4 Sharing How You Feel</a:t>
            </a:r>
          </a:p>
          <a:p>
            <a:r>
              <a:rPr lang="en-US" sz="2400" dirty="0">
                <a:solidFill>
                  <a:schemeClr val="bg1"/>
                </a:solidFill>
              </a:rPr>
              <a:t>            3 Sharing Opinions or Ideas</a:t>
            </a:r>
          </a:p>
          <a:p>
            <a:r>
              <a:rPr lang="en-US" sz="2400" dirty="0">
                <a:solidFill>
                  <a:schemeClr val="bg1"/>
                </a:solidFill>
              </a:rPr>
              <a:t>     2 Sharing Facts</a:t>
            </a:r>
          </a:p>
          <a:p>
            <a:r>
              <a:rPr lang="en-US" sz="2400" dirty="0">
                <a:solidFill>
                  <a:schemeClr val="bg1"/>
                </a:solidFill>
              </a:rPr>
              <a:t>1 Sharing cultural greetings</a:t>
            </a:r>
          </a:p>
        </p:txBody>
      </p:sp>
      <p:sp>
        <p:nvSpPr>
          <p:cNvPr id="6" name="Striped Right Arrow 5">
            <a:extLst>
              <a:ext uri="{FF2B5EF4-FFF2-40B4-BE49-F238E27FC236}">
                <a16:creationId xmlns:a16="http://schemas.microsoft.com/office/drawing/2014/main" id="{36C06DEB-DEB7-1940-84A8-6A5A5A48F020}"/>
              </a:ext>
            </a:extLst>
          </p:cNvPr>
          <p:cNvSpPr/>
          <p:nvPr/>
        </p:nvSpPr>
        <p:spPr>
          <a:xfrm rot="19290782">
            <a:off x="6639693" y="4229332"/>
            <a:ext cx="216976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Tree>
    <p:extLst>
      <p:ext uri="{BB962C8B-B14F-4D97-AF65-F5344CB8AC3E}">
        <p14:creationId xmlns:p14="http://schemas.microsoft.com/office/powerpoint/2010/main" val="3879470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1891553"/>
          </a:xfrm>
        </p:spPr>
        <p:txBody>
          <a:bodyPr vert="horz" lIns="91440" tIns="45720" rIns="91440" bIns="45720" rtlCol="0" anchor="b">
            <a:normAutofit/>
          </a:bodyPr>
          <a:lstStyle/>
          <a:p>
            <a:r>
              <a:rPr lang="en-US" sz="3200" dirty="0">
                <a:solidFill>
                  <a:schemeClr val="bg1"/>
                </a:solidFill>
              </a:rPr>
              <a:t>Sunday School is the catalyst for building</a:t>
            </a:r>
            <a:br>
              <a:rPr lang="en-US" sz="3200" dirty="0">
                <a:solidFill>
                  <a:schemeClr val="bg1"/>
                </a:solidFill>
              </a:rPr>
            </a:br>
            <a:r>
              <a:rPr lang="en-US" sz="3200" b="1" dirty="0">
                <a:solidFill>
                  <a:schemeClr val="accent6"/>
                </a:solidFill>
              </a:rPr>
              <a:t>Biblical Community</a:t>
            </a:r>
            <a:br>
              <a:rPr lang="en-US" sz="3200" b="1" dirty="0">
                <a:solidFill>
                  <a:schemeClr val="bg1"/>
                </a:solidFill>
              </a:rPr>
            </a:br>
            <a:r>
              <a:rPr lang="en-US" sz="3200" dirty="0">
                <a:solidFill>
                  <a:schemeClr val="bg1"/>
                </a:solidFill>
              </a:rPr>
              <a:t>at First Baptist Oxford.</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3AAC5-C055-2B41-8BD0-EE8F5444C0A4}"/>
              </a:ext>
            </a:extLst>
          </p:cNvPr>
          <p:cNvSpPr txBox="1"/>
          <p:nvPr/>
        </p:nvSpPr>
        <p:spPr>
          <a:xfrm>
            <a:off x="7188052" y="1819823"/>
            <a:ext cx="4860513" cy="4955203"/>
          </a:xfrm>
          <a:prstGeom prst="rect">
            <a:avLst/>
          </a:prstGeom>
          <a:noFill/>
        </p:spPr>
        <p:txBody>
          <a:bodyPr wrap="square" rtlCol="0">
            <a:spAutoFit/>
          </a:bodyPr>
          <a:lstStyle/>
          <a:p>
            <a:r>
              <a:rPr lang="en-US" sz="2400" dirty="0">
                <a:solidFill>
                  <a:schemeClr val="bg1"/>
                </a:solidFill>
              </a:rPr>
              <a:t>Understanding the Time Zones..</a:t>
            </a:r>
          </a:p>
          <a:p>
            <a:endParaRPr lang="en-US" sz="1000" dirty="0"/>
          </a:p>
          <a:p>
            <a:pPr marL="342900" indent="-342900">
              <a:buFont typeface="Arial" panose="020B0604020202020204" pitchFamily="34" charset="0"/>
              <a:buChar char="•"/>
            </a:pPr>
            <a:r>
              <a:rPr lang="en-US" sz="2400" dirty="0">
                <a:solidFill>
                  <a:schemeClr val="bg1"/>
                </a:solidFill>
              </a:rPr>
              <a:t>Formal</a:t>
            </a:r>
          </a:p>
          <a:p>
            <a:pPr marL="800100" lvl="1" indent="-342900">
              <a:buFont typeface="Arial" panose="020B0604020202020204" pitchFamily="34" charset="0"/>
              <a:buChar char="•"/>
            </a:pPr>
            <a:r>
              <a:rPr lang="en-US" sz="2000" dirty="0">
                <a:solidFill>
                  <a:schemeClr val="bg1"/>
                </a:solidFill>
              </a:rPr>
              <a:t>Living life is more than meeting.</a:t>
            </a:r>
          </a:p>
          <a:p>
            <a:pPr marL="800100" lvl="1" indent="-342900">
              <a:buFont typeface="Arial" panose="020B0604020202020204" pitchFamily="34" charset="0"/>
              <a:buChar char="•"/>
            </a:pPr>
            <a:r>
              <a:rPr lang="en-US" sz="2000" dirty="0">
                <a:solidFill>
                  <a:schemeClr val="bg1"/>
                </a:solidFill>
              </a:rPr>
              <a:t>Sunday at 9:45 am or your time.</a:t>
            </a:r>
          </a:p>
          <a:p>
            <a:pPr marL="800100" lvl="1" indent="-342900">
              <a:buFont typeface="Arial" panose="020B0604020202020204" pitchFamily="34" charset="0"/>
              <a:buChar char="•"/>
            </a:pPr>
            <a:r>
              <a:rPr lang="en-US" sz="2000" dirty="0">
                <a:solidFill>
                  <a:schemeClr val="bg1"/>
                </a:solidFill>
              </a:rPr>
              <a:t>Structure </a:t>
            </a:r>
            <a:r>
              <a:rPr lang="en-US" sz="1600" dirty="0">
                <a:solidFill>
                  <a:schemeClr val="bg1"/>
                </a:solidFill>
              </a:rPr>
              <a:t>(Announcements, Prayer time, Study time, Application time.)</a:t>
            </a:r>
          </a:p>
          <a:p>
            <a:endParaRPr lang="en-US" sz="1000" dirty="0">
              <a:solidFill>
                <a:schemeClr val="bg1"/>
              </a:solidFill>
            </a:endParaRPr>
          </a:p>
          <a:p>
            <a:pPr marL="342900" indent="-342900">
              <a:buFont typeface="Arial" panose="020B0604020202020204" pitchFamily="34" charset="0"/>
              <a:buChar char="•"/>
            </a:pPr>
            <a:r>
              <a:rPr lang="en-US" sz="2400" dirty="0">
                <a:solidFill>
                  <a:schemeClr val="bg1"/>
                </a:solidFill>
              </a:rPr>
              <a:t>Informal</a:t>
            </a:r>
          </a:p>
          <a:p>
            <a:pPr marL="800100" lvl="1" indent="-342900">
              <a:buFont typeface="Arial" panose="020B0604020202020204" pitchFamily="34" charset="0"/>
              <a:buChar char="•"/>
            </a:pPr>
            <a:r>
              <a:rPr lang="en-US" sz="2000" dirty="0">
                <a:solidFill>
                  <a:schemeClr val="bg1"/>
                </a:solidFill>
              </a:rPr>
              <a:t>Time before the meeting.</a:t>
            </a:r>
          </a:p>
          <a:p>
            <a:pPr marL="800100" lvl="1" indent="-342900">
              <a:buFont typeface="Arial" panose="020B0604020202020204" pitchFamily="34" charset="0"/>
              <a:buChar char="•"/>
            </a:pPr>
            <a:r>
              <a:rPr lang="en-US" sz="2000" dirty="0">
                <a:solidFill>
                  <a:schemeClr val="bg1"/>
                </a:solidFill>
              </a:rPr>
              <a:t>Time after the meeting.</a:t>
            </a:r>
          </a:p>
          <a:p>
            <a:pPr marL="800100" lvl="1" indent="-342900">
              <a:buFont typeface="Arial" panose="020B0604020202020204" pitchFamily="34" charset="0"/>
              <a:buChar char="•"/>
            </a:pPr>
            <a:r>
              <a:rPr lang="en-US" sz="2000" dirty="0">
                <a:solidFill>
                  <a:schemeClr val="bg1"/>
                </a:solidFill>
              </a:rPr>
              <a:t>Once a month fellowship time.</a:t>
            </a:r>
          </a:p>
          <a:p>
            <a:pPr marL="1257300" lvl="2" indent="-342900">
              <a:buFont typeface="Arial" panose="020B0604020202020204" pitchFamily="34" charset="0"/>
              <a:buChar char="•"/>
            </a:pPr>
            <a:r>
              <a:rPr lang="en-US" sz="2000" dirty="0">
                <a:solidFill>
                  <a:schemeClr val="bg1"/>
                </a:solidFill>
              </a:rPr>
              <a:t>Fun, Memories, Serving, See people in different ways.</a:t>
            </a:r>
          </a:p>
          <a:p>
            <a:pPr marL="800100" lvl="1" indent="-342900">
              <a:buFont typeface="Arial" panose="020B0604020202020204" pitchFamily="34" charset="0"/>
              <a:buChar char="•"/>
            </a:pPr>
            <a:r>
              <a:rPr lang="en-US" sz="2000" dirty="0">
                <a:solidFill>
                  <a:schemeClr val="bg1"/>
                </a:solidFill>
              </a:rPr>
              <a:t>Safe Zones happen because of Informal Times.</a:t>
            </a:r>
          </a:p>
        </p:txBody>
      </p:sp>
    </p:spTree>
    <p:extLst>
      <p:ext uri="{BB962C8B-B14F-4D97-AF65-F5344CB8AC3E}">
        <p14:creationId xmlns:p14="http://schemas.microsoft.com/office/powerpoint/2010/main" val="3790614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71718"/>
            <a:ext cx="4860513" cy="2178423"/>
          </a:xfrm>
        </p:spPr>
        <p:txBody>
          <a:bodyPr vert="horz" lIns="91440" tIns="45720" rIns="91440" bIns="45720" rtlCol="0" anchor="b">
            <a:normAutofit/>
          </a:bodyPr>
          <a:lstStyle/>
          <a:p>
            <a:r>
              <a:rPr lang="en-US" sz="3600" dirty="0"/>
              <a:t>Sunday School is the catalyst for building </a:t>
            </a:r>
            <a:r>
              <a:rPr lang="en-US" sz="3600" b="1" dirty="0">
                <a:solidFill>
                  <a:schemeClr val="accent6"/>
                </a:solidFill>
              </a:rPr>
              <a:t>Biblical Community </a:t>
            </a:r>
            <a:r>
              <a:rPr lang="en-US" sz="36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t>Acts 2:42-47</a:t>
            </a:r>
          </a:p>
          <a:p>
            <a:r>
              <a:rPr lang="en-US" sz="1200" dirty="0"/>
              <a:t>42 </a:t>
            </a:r>
            <a:r>
              <a:rPr lang="en-US" sz="1200" dirty="0">
                <a:effectLst/>
              </a:rPr>
              <a:t>They devoted themselves to the apostles’ teaching, to the fellowship, to the breaking of bread, and to prayer.</a:t>
            </a:r>
            <a:r>
              <a:rPr lang="en-US" sz="1200" dirty="0"/>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effectLst/>
            </a:endParaRPr>
          </a:p>
        </p:txBody>
      </p:sp>
      <p:sp>
        <p:nvSpPr>
          <p:cNvPr id="3" name="TextBox 2">
            <a:extLst>
              <a:ext uri="{FF2B5EF4-FFF2-40B4-BE49-F238E27FC236}">
                <a16:creationId xmlns:a16="http://schemas.microsoft.com/office/drawing/2014/main" id="{2B8709B1-B4F3-C946-A240-95243DA17E63}"/>
              </a:ext>
            </a:extLst>
          </p:cNvPr>
          <p:cNvSpPr txBox="1"/>
          <p:nvPr/>
        </p:nvSpPr>
        <p:spPr>
          <a:xfrm>
            <a:off x="7188052" y="2312894"/>
            <a:ext cx="4501924" cy="2308324"/>
          </a:xfrm>
          <a:prstGeom prst="rect">
            <a:avLst/>
          </a:prstGeom>
          <a:noFill/>
        </p:spPr>
        <p:txBody>
          <a:bodyPr wrap="square" rtlCol="0">
            <a:spAutoFit/>
          </a:bodyPr>
          <a:lstStyle/>
          <a:p>
            <a:r>
              <a:rPr lang="en-US" sz="3600" dirty="0">
                <a:solidFill>
                  <a:srgbClr val="FF0000"/>
                </a:solidFill>
              </a:rPr>
              <a:t>THE BEST SUNDAY SCHOOL TEACHERS REACH OUT TO THOSE ON THE EDGE.</a:t>
            </a:r>
          </a:p>
        </p:txBody>
      </p:sp>
    </p:spTree>
    <p:extLst>
      <p:ext uri="{BB962C8B-B14F-4D97-AF65-F5344CB8AC3E}">
        <p14:creationId xmlns:p14="http://schemas.microsoft.com/office/powerpoint/2010/main" val="226286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106451"/>
            <a:ext cx="4860513" cy="1363762"/>
          </a:xfrm>
        </p:spPr>
        <p:txBody>
          <a:bodyPr vert="horz" lIns="91440" tIns="45720" rIns="91440" bIns="45720" rtlCol="0" anchor="b">
            <a:normAutofit/>
          </a:bodyPr>
          <a:lstStyle/>
          <a:p>
            <a:r>
              <a:rPr lang="en-US" sz="2800" dirty="0"/>
              <a:t>Sunday School is the catalyst for building </a:t>
            </a:r>
            <a:r>
              <a:rPr lang="en-US" sz="2800" b="1" dirty="0">
                <a:solidFill>
                  <a:schemeClr val="accent6"/>
                </a:solidFill>
              </a:rPr>
              <a:t>Biblical Community </a:t>
            </a:r>
            <a:r>
              <a:rPr lang="en-US" sz="28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t>Acts 2:42-47</a:t>
            </a:r>
          </a:p>
          <a:p>
            <a:r>
              <a:rPr lang="en-US" sz="1200" dirty="0"/>
              <a:t>42 </a:t>
            </a:r>
            <a:r>
              <a:rPr lang="en-US" sz="1200" dirty="0">
                <a:effectLst/>
              </a:rPr>
              <a:t>They devoted themselves to the apostles’ teaching, to the fellowship, to the breaking of bread, and to prayer.</a:t>
            </a:r>
            <a:r>
              <a:rPr lang="en-US" sz="1200" dirty="0"/>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effectLst/>
            </a:endParaRPr>
          </a:p>
        </p:txBody>
      </p:sp>
      <p:sp>
        <p:nvSpPr>
          <p:cNvPr id="3" name="TextBox 2">
            <a:extLst>
              <a:ext uri="{FF2B5EF4-FFF2-40B4-BE49-F238E27FC236}">
                <a16:creationId xmlns:a16="http://schemas.microsoft.com/office/drawing/2014/main" id="{5543B5DD-B44B-4740-B128-7EC0CB7377EB}"/>
              </a:ext>
            </a:extLst>
          </p:cNvPr>
          <p:cNvSpPr txBox="1"/>
          <p:nvPr/>
        </p:nvSpPr>
        <p:spPr>
          <a:xfrm>
            <a:off x="7198655" y="1425386"/>
            <a:ext cx="4706473" cy="3724096"/>
          </a:xfrm>
          <a:prstGeom prst="rect">
            <a:avLst/>
          </a:prstGeom>
          <a:noFill/>
        </p:spPr>
        <p:txBody>
          <a:bodyPr wrap="square" rtlCol="0">
            <a:spAutoFit/>
          </a:bodyPr>
          <a:lstStyle/>
          <a:p>
            <a:r>
              <a:rPr lang="en-US" dirty="0"/>
              <a:t>REASONS PEOPLE ARE ON THE EDGE…</a:t>
            </a:r>
          </a:p>
          <a:p>
            <a:endParaRPr lang="en-US" sz="1000" dirty="0"/>
          </a:p>
          <a:p>
            <a:pPr marL="342900" indent="-342900">
              <a:buAutoNum type="arabicPeriod"/>
            </a:pPr>
            <a:r>
              <a:rPr lang="en-US" dirty="0"/>
              <a:t>Some people feel USELESS.</a:t>
            </a:r>
          </a:p>
          <a:p>
            <a:pPr marL="742950" lvl="1" indent="-285750">
              <a:buFont typeface="Arial" panose="020B0604020202020204" pitchFamily="34" charset="0"/>
              <a:buChar char="•"/>
            </a:pPr>
            <a:r>
              <a:rPr lang="en-US" sz="1400" dirty="0"/>
              <a:t>1 Peter 4:10.. As each one has received a gift, use it to serve others.</a:t>
            </a:r>
          </a:p>
          <a:p>
            <a:pPr marL="742950" lvl="1" indent="-285750">
              <a:buFont typeface="Arial" panose="020B0604020202020204" pitchFamily="34" charset="0"/>
              <a:buChar char="•"/>
            </a:pPr>
            <a:r>
              <a:rPr lang="en-US" sz="1400" dirty="0"/>
              <a:t>Sit, Soak, Serve or Sour.</a:t>
            </a:r>
          </a:p>
          <a:p>
            <a:pPr marL="342900" indent="-342900">
              <a:buAutoNum type="arabicPeriod"/>
            </a:pPr>
            <a:r>
              <a:rPr lang="en-US" dirty="0"/>
              <a:t>Some people are HURTING.</a:t>
            </a:r>
          </a:p>
          <a:p>
            <a:pPr marL="800100" lvl="1" indent="-342900">
              <a:buFont typeface="Arial" panose="020B0604020202020204" pitchFamily="34" charset="0"/>
              <a:buChar char="•"/>
            </a:pPr>
            <a:r>
              <a:rPr lang="en-US" sz="1400" dirty="0"/>
              <a:t>Hurt People Hurt People.</a:t>
            </a:r>
          </a:p>
          <a:p>
            <a:pPr marL="800100" lvl="1" indent="-342900">
              <a:buFont typeface="Arial" panose="020B0604020202020204" pitchFamily="34" charset="0"/>
              <a:buChar char="•"/>
            </a:pPr>
            <a:r>
              <a:rPr lang="en-US" sz="1400" dirty="0"/>
              <a:t>Hurt by the church. Healing always boils down to ‘tears, talking, time.’</a:t>
            </a:r>
          </a:p>
          <a:p>
            <a:pPr marL="800100" lvl="1" indent="-342900">
              <a:buFont typeface="Arial" panose="020B0604020202020204" pitchFamily="34" charset="0"/>
              <a:buChar char="•"/>
            </a:pPr>
            <a:r>
              <a:rPr lang="en-US" sz="1400" dirty="0"/>
              <a:t>Hurt by Life. A church without broken people is a broken church.</a:t>
            </a:r>
          </a:p>
          <a:p>
            <a:pPr marL="342900" indent="-342900">
              <a:buAutoNum type="arabicPeriod"/>
            </a:pPr>
            <a:r>
              <a:rPr lang="en-US" dirty="0"/>
              <a:t>Some people are not DISCIPLED.</a:t>
            </a:r>
            <a:endParaRPr lang="en-US" sz="1100" dirty="0"/>
          </a:p>
          <a:p>
            <a:pPr marL="800100" lvl="1" indent="-342900">
              <a:buFont typeface="Arial" panose="020B0604020202020204" pitchFamily="34" charset="0"/>
              <a:buChar char="•"/>
            </a:pPr>
            <a:r>
              <a:rPr lang="en-US" sz="1400" dirty="0"/>
              <a:t>It’s easier to be a Consumer than a Co-laborer.</a:t>
            </a:r>
          </a:p>
          <a:p>
            <a:pPr marL="800100" lvl="1" indent="-342900">
              <a:buFont typeface="Arial" panose="020B0604020202020204" pitchFamily="34" charset="0"/>
              <a:buChar char="•"/>
            </a:pPr>
            <a:r>
              <a:rPr lang="en-US" sz="1400" dirty="0"/>
              <a:t>Unhealthy and Unrealistic Expectations.</a:t>
            </a:r>
          </a:p>
          <a:p>
            <a:pPr marL="800100" lvl="1" indent="-342900">
              <a:buFont typeface="Arial" panose="020B0604020202020204" pitchFamily="34" charset="0"/>
              <a:buChar char="•"/>
            </a:pPr>
            <a:r>
              <a:rPr lang="en-US" sz="1400" dirty="0"/>
              <a:t>Hebrews 10:24.. Provoke love and good works.</a:t>
            </a:r>
          </a:p>
        </p:txBody>
      </p:sp>
    </p:spTree>
    <p:extLst>
      <p:ext uri="{BB962C8B-B14F-4D97-AF65-F5344CB8AC3E}">
        <p14:creationId xmlns:p14="http://schemas.microsoft.com/office/powerpoint/2010/main" val="30090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284-1344-4148-BE1A-94260BCEFC85}"/>
              </a:ext>
            </a:extLst>
          </p:cNvPr>
          <p:cNvSpPr>
            <a:spLocks noGrp="1"/>
          </p:cNvSpPr>
          <p:nvPr>
            <p:ph type="title"/>
          </p:nvPr>
        </p:nvSpPr>
        <p:spPr>
          <a:xfrm>
            <a:off x="7188052" y="106451"/>
            <a:ext cx="4860513" cy="1363762"/>
          </a:xfrm>
        </p:spPr>
        <p:txBody>
          <a:bodyPr vert="horz" lIns="91440" tIns="45720" rIns="91440" bIns="45720" rtlCol="0" anchor="b">
            <a:normAutofit/>
          </a:bodyPr>
          <a:lstStyle/>
          <a:p>
            <a:r>
              <a:rPr lang="en-US" sz="2800" dirty="0"/>
              <a:t>Sunday School is the catalyst for building </a:t>
            </a:r>
            <a:r>
              <a:rPr lang="en-US" sz="2800" b="1" dirty="0">
                <a:solidFill>
                  <a:schemeClr val="accent6"/>
                </a:solidFill>
              </a:rPr>
              <a:t>Biblical Community </a:t>
            </a:r>
            <a:r>
              <a:rPr lang="en-US" sz="2800" dirty="0"/>
              <a:t>at First Baptist Oxford.</a:t>
            </a:r>
          </a:p>
        </p:txBody>
      </p:sp>
      <p:pic>
        <p:nvPicPr>
          <p:cNvPr id="1026" name="Picture 2" descr="We are better together. — Growmoore.org">
            <a:extLst>
              <a:ext uri="{FF2B5EF4-FFF2-40B4-BE49-F238E27FC236}">
                <a16:creationId xmlns:a16="http://schemas.microsoft.com/office/drawing/2014/main" id="{837E5D3F-55C2-E649-BFEE-CA0DA29013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27939E-C8BE-6244-BB3D-1AC1A2CF0688}"/>
              </a:ext>
            </a:extLst>
          </p:cNvPr>
          <p:cNvSpPr txBox="1"/>
          <p:nvPr/>
        </p:nvSpPr>
        <p:spPr>
          <a:xfrm>
            <a:off x="6167718" y="4966445"/>
            <a:ext cx="5737411" cy="1785104"/>
          </a:xfrm>
          <a:prstGeom prst="rect">
            <a:avLst/>
          </a:prstGeom>
          <a:noFill/>
        </p:spPr>
        <p:txBody>
          <a:bodyPr wrap="square" rtlCol="0">
            <a:spAutoFit/>
          </a:bodyPr>
          <a:lstStyle/>
          <a:p>
            <a:r>
              <a:rPr lang="en-US" sz="1400" dirty="0"/>
              <a:t>Acts 2:42-47</a:t>
            </a:r>
          </a:p>
          <a:p>
            <a:r>
              <a:rPr lang="en-US" sz="1200" dirty="0"/>
              <a:t>42 </a:t>
            </a:r>
            <a:r>
              <a:rPr lang="en-US" sz="1200" dirty="0">
                <a:effectLst/>
              </a:rPr>
              <a:t>They devoted themselves to the apostles’ teaching, to the fellowship, to the breaking of bread, and to prayer.</a:t>
            </a:r>
            <a:r>
              <a:rPr lang="en-US" sz="1200" dirty="0"/>
              <a:t> 43 Everyone was filled with awe, and many wonders and signs were being performed through the apostles. 44 Now all the believers were together and held all things in common. 45 They sold their possessions and property and distributed the proceeds to all, as any had need. 46 Every day they devoted themselves to meeting together in the temple, and broke bread from house to house. They ate their food with joyful and sincere hearts, 47 praising God and enjoying the favor of all the people. Every day the Lord added to their number those who were being saved.</a:t>
            </a:r>
            <a:endParaRPr lang="en-US" sz="1200" dirty="0">
              <a:effectLst/>
            </a:endParaRPr>
          </a:p>
        </p:txBody>
      </p:sp>
      <p:sp>
        <p:nvSpPr>
          <p:cNvPr id="3" name="TextBox 2">
            <a:extLst>
              <a:ext uri="{FF2B5EF4-FFF2-40B4-BE49-F238E27FC236}">
                <a16:creationId xmlns:a16="http://schemas.microsoft.com/office/drawing/2014/main" id="{5543B5DD-B44B-4740-B128-7EC0CB7377EB}"/>
              </a:ext>
            </a:extLst>
          </p:cNvPr>
          <p:cNvSpPr txBox="1"/>
          <p:nvPr/>
        </p:nvSpPr>
        <p:spPr>
          <a:xfrm>
            <a:off x="7297271" y="1479176"/>
            <a:ext cx="4751294" cy="3724096"/>
          </a:xfrm>
          <a:prstGeom prst="rect">
            <a:avLst/>
          </a:prstGeom>
          <a:noFill/>
        </p:spPr>
        <p:txBody>
          <a:bodyPr wrap="square" rtlCol="0">
            <a:spAutoFit/>
          </a:bodyPr>
          <a:lstStyle/>
          <a:p>
            <a:r>
              <a:rPr lang="en-US" dirty="0"/>
              <a:t>REACHING OUT TO THOSE ON THE EDGE…</a:t>
            </a:r>
          </a:p>
          <a:p>
            <a:endParaRPr lang="en-US" sz="1000" dirty="0"/>
          </a:p>
          <a:p>
            <a:pPr marL="342900" indent="-342900">
              <a:buFont typeface="+mj-lt"/>
              <a:buAutoNum type="arabicPeriod"/>
            </a:pPr>
            <a:r>
              <a:rPr lang="en-US" sz="1600" dirty="0"/>
              <a:t>HAVE THE SAME EMOTIONS AS YOU HAVE WHEN YOU’VE LOST SOMETHING VERY VALUABLE. (Lost Sheep/Lost Coin)</a:t>
            </a:r>
          </a:p>
          <a:p>
            <a:pPr marL="342900" indent="-342900">
              <a:buFont typeface="+mj-lt"/>
              <a:buAutoNum type="arabicPeriod"/>
            </a:pPr>
            <a:r>
              <a:rPr lang="en-US" sz="1600" dirty="0"/>
              <a:t>REMEMBER THAT WHEN WE EXCLUDE THOSE ON THE EDGE WE MAY BE EXCLUDING CHRIST.</a:t>
            </a:r>
          </a:p>
          <a:p>
            <a:pPr marL="342900" indent="-342900">
              <a:buFont typeface="+mj-lt"/>
              <a:buAutoNum type="arabicPeriod"/>
            </a:pPr>
            <a:r>
              <a:rPr lang="en-US" sz="1600" dirty="0"/>
              <a:t>TAKE THE FIRST STEP. (Matt 5:23)</a:t>
            </a:r>
          </a:p>
          <a:p>
            <a:pPr marL="800100" lvl="1" indent="-342900">
              <a:buFont typeface="Arial" panose="020B0604020202020204" pitchFamily="34" charset="0"/>
              <a:buChar char="•"/>
            </a:pPr>
            <a:r>
              <a:rPr lang="en-US" sz="1600" dirty="0"/>
              <a:t>Phone call.. Can we meet?</a:t>
            </a:r>
          </a:p>
          <a:p>
            <a:pPr marL="800100" lvl="1" indent="-342900">
              <a:buFont typeface="Arial" panose="020B0604020202020204" pitchFamily="34" charset="0"/>
              <a:buChar char="•"/>
            </a:pPr>
            <a:r>
              <a:rPr lang="en-US" sz="1600" dirty="0"/>
              <a:t>Visit.. I’m sorry. Will you come back?</a:t>
            </a:r>
          </a:p>
          <a:p>
            <a:pPr marL="1257300" lvl="2" indent="-342900">
              <a:buFont typeface="Arial" panose="020B0604020202020204" pitchFamily="34" charset="0"/>
              <a:buChar char="•"/>
            </a:pPr>
            <a:r>
              <a:rPr lang="en-US" sz="1400" dirty="0"/>
              <a:t>Yes. Work to rebuild Community.</a:t>
            </a:r>
          </a:p>
          <a:p>
            <a:pPr marL="1257300" lvl="2" indent="-342900">
              <a:buFont typeface="Arial" panose="020B0604020202020204" pitchFamily="34" charset="0"/>
              <a:buChar char="•"/>
            </a:pPr>
            <a:r>
              <a:rPr lang="en-US" sz="1400" dirty="0"/>
              <a:t>No. Will you consider another church?</a:t>
            </a:r>
          </a:p>
          <a:p>
            <a:pPr marL="1257300" lvl="2" indent="-342900">
              <a:buFont typeface="Arial" panose="020B0604020202020204" pitchFamily="34" charset="0"/>
              <a:buChar char="•"/>
            </a:pPr>
            <a:r>
              <a:rPr lang="en-US" sz="1400" dirty="0"/>
              <a:t>Psalm 147:3 .. He heals the brokenhearted.</a:t>
            </a:r>
          </a:p>
          <a:p>
            <a:pPr marL="342900" indent="-342900">
              <a:buFont typeface="+mj-lt"/>
              <a:buAutoNum type="arabicPeriod" startAt="3"/>
            </a:pPr>
            <a:r>
              <a:rPr lang="en-US" sz="1600" dirty="0"/>
              <a:t>DON’T HURRY THE PROCESS. BE PERSISTENT.</a:t>
            </a:r>
          </a:p>
          <a:p>
            <a:pPr marL="800100" lvl="1" indent="-342900">
              <a:buFont typeface="Arial" panose="020B0604020202020204" pitchFamily="34" charset="0"/>
              <a:buChar char="•"/>
            </a:pPr>
            <a:r>
              <a:rPr lang="en-US" sz="1400" dirty="0"/>
              <a:t>How patient is God with us?</a:t>
            </a:r>
            <a:endParaRPr lang="en-US" dirty="0"/>
          </a:p>
        </p:txBody>
      </p:sp>
    </p:spTree>
    <p:extLst>
      <p:ext uri="{BB962C8B-B14F-4D97-AF65-F5344CB8AC3E}">
        <p14:creationId xmlns:p14="http://schemas.microsoft.com/office/powerpoint/2010/main" val="213885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1730</Words>
  <Application>Microsoft Macintosh PowerPoint</Application>
  <PresentationFormat>Widescreen</PresentationFormat>
  <Paragraphs>119</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Jeff Holeman 👉 Married to Liesa (30 years in December.) 👉 Graduate of Ole Miss. (1989) 👉 Graduate of New Orleans Seminary (1994) 👉 Graduate of Spanish Language Institute, Costa Rica. (2008) 👉 Currently pursuing Doctor of Ministry at New Orleans Seminary. 👉 32 years in ministry. (Yazoo City, Gulfport, Kosciusko, Arlington, TX, Oxford) 👉 10 years as Missionary in Costa Rica, Peru, and Mexico  facilitating the planting of 31 churches. 👉 13 years on staff at FBC Oxford.</vt:lpstr>
      <vt:lpstr>PowerPoint Presentation</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vt:lpstr>
      <vt:lpstr>Sunday School is the catalyst for building Biblical Community at First Baptist Oxford.  The Best work to build Biblical Community in their group.  The Best reach out to those on the edge.  Next week.. The Best teach for application.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Liesa Holeman</dc:creator>
  <cp:lastModifiedBy>Liesa Holeman</cp:lastModifiedBy>
  <cp:revision>17</cp:revision>
  <dcterms:created xsi:type="dcterms:W3CDTF">2020-09-01T23:35:08Z</dcterms:created>
  <dcterms:modified xsi:type="dcterms:W3CDTF">2020-09-08T18:41:31Z</dcterms:modified>
</cp:coreProperties>
</file>