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4" r:id="rId3"/>
    <p:sldId id="289" r:id="rId4"/>
    <p:sldId id="290" r:id="rId5"/>
    <p:sldId id="291" r:id="rId6"/>
    <p:sldId id="292" r:id="rId7"/>
    <p:sldId id="293" r:id="rId8"/>
    <p:sldId id="294" r:id="rId9"/>
    <p:sldId id="298" r:id="rId10"/>
    <p:sldId id="295" r:id="rId11"/>
    <p:sldId id="266" r:id="rId12"/>
    <p:sldId id="283" r:id="rId13"/>
    <p:sldId id="282" r:id="rId14"/>
    <p:sldId id="269" r:id="rId15"/>
    <p:sldId id="262" r:id="rId16"/>
    <p:sldId id="297" r:id="rId17"/>
    <p:sldId id="296" r:id="rId18"/>
    <p:sldId id="288"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6"/>
    <p:restoredTop sz="94609"/>
  </p:normalViewPr>
  <p:slideViewPr>
    <p:cSldViewPr snapToGrid="0" snapToObjects="1">
      <p:cViewPr varScale="1">
        <p:scale>
          <a:sx n="139" d="100"/>
          <a:sy n="139" d="100"/>
        </p:scale>
        <p:origin x="20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1BB7C-98BE-1F48-8E1A-615BAC340758}" type="datetimeFigureOut">
              <a:rPr lang="en-US" smtClean="0"/>
              <a:t>9/29/20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8C619-F060-2E4F-BC3C-D8EA5CFB55C5}" type="slidenum">
              <a:rPr lang="en-US" smtClean="0"/>
              <a:t>‹#›</a:t>
            </a:fld>
            <a:endParaRPr lang="en-US"/>
          </a:p>
        </p:txBody>
      </p:sp>
    </p:spTree>
    <p:extLst>
      <p:ext uri="{BB962C8B-B14F-4D97-AF65-F5344CB8AC3E}">
        <p14:creationId xmlns:p14="http://schemas.microsoft.com/office/powerpoint/2010/main" val="66712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2</a:t>
            </a:fld>
            <a:endParaRPr lang="en-US"/>
          </a:p>
        </p:txBody>
      </p:sp>
    </p:spTree>
    <p:extLst>
      <p:ext uri="{BB962C8B-B14F-4D97-AF65-F5344CB8AC3E}">
        <p14:creationId xmlns:p14="http://schemas.microsoft.com/office/powerpoint/2010/main" val="272519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11</a:t>
            </a:fld>
            <a:endParaRPr lang="en-US"/>
          </a:p>
        </p:txBody>
      </p:sp>
    </p:spTree>
    <p:extLst>
      <p:ext uri="{BB962C8B-B14F-4D97-AF65-F5344CB8AC3E}">
        <p14:creationId xmlns:p14="http://schemas.microsoft.com/office/powerpoint/2010/main" val="75270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12</a:t>
            </a:fld>
            <a:endParaRPr lang="en-US"/>
          </a:p>
        </p:txBody>
      </p:sp>
    </p:spTree>
    <p:extLst>
      <p:ext uri="{BB962C8B-B14F-4D97-AF65-F5344CB8AC3E}">
        <p14:creationId xmlns:p14="http://schemas.microsoft.com/office/powerpoint/2010/main" val="41828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13</a:t>
            </a:fld>
            <a:endParaRPr lang="en-US"/>
          </a:p>
        </p:txBody>
      </p:sp>
    </p:spTree>
    <p:extLst>
      <p:ext uri="{BB962C8B-B14F-4D97-AF65-F5344CB8AC3E}">
        <p14:creationId xmlns:p14="http://schemas.microsoft.com/office/powerpoint/2010/main" val="423538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14</a:t>
            </a:fld>
            <a:endParaRPr lang="en-US"/>
          </a:p>
        </p:txBody>
      </p:sp>
    </p:spTree>
    <p:extLst>
      <p:ext uri="{BB962C8B-B14F-4D97-AF65-F5344CB8AC3E}">
        <p14:creationId xmlns:p14="http://schemas.microsoft.com/office/powerpoint/2010/main" val="211114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15</a:t>
            </a:fld>
            <a:endParaRPr lang="en-US"/>
          </a:p>
        </p:txBody>
      </p:sp>
    </p:spTree>
    <p:extLst>
      <p:ext uri="{BB962C8B-B14F-4D97-AF65-F5344CB8AC3E}">
        <p14:creationId xmlns:p14="http://schemas.microsoft.com/office/powerpoint/2010/main" val="395711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16</a:t>
            </a:fld>
            <a:endParaRPr lang="en-US"/>
          </a:p>
        </p:txBody>
      </p:sp>
    </p:spTree>
    <p:extLst>
      <p:ext uri="{BB962C8B-B14F-4D97-AF65-F5344CB8AC3E}">
        <p14:creationId xmlns:p14="http://schemas.microsoft.com/office/powerpoint/2010/main" val="214166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17</a:t>
            </a:fld>
            <a:endParaRPr lang="en-US"/>
          </a:p>
        </p:txBody>
      </p:sp>
    </p:spTree>
    <p:extLst>
      <p:ext uri="{BB962C8B-B14F-4D97-AF65-F5344CB8AC3E}">
        <p14:creationId xmlns:p14="http://schemas.microsoft.com/office/powerpoint/2010/main" val="341457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18</a:t>
            </a:fld>
            <a:endParaRPr lang="en-US"/>
          </a:p>
        </p:txBody>
      </p:sp>
    </p:spTree>
    <p:extLst>
      <p:ext uri="{BB962C8B-B14F-4D97-AF65-F5344CB8AC3E}">
        <p14:creationId xmlns:p14="http://schemas.microsoft.com/office/powerpoint/2010/main" val="46978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3</a:t>
            </a:fld>
            <a:endParaRPr lang="en-US"/>
          </a:p>
        </p:txBody>
      </p:sp>
    </p:spTree>
    <p:extLst>
      <p:ext uri="{BB962C8B-B14F-4D97-AF65-F5344CB8AC3E}">
        <p14:creationId xmlns:p14="http://schemas.microsoft.com/office/powerpoint/2010/main" val="1984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4</a:t>
            </a:fld>
            <a:endParaRPr lang="en-US"/>
          </a:p>
        </p:txBody>
      </p:sp>
    </p:spTree>
    <p:extLst>
      <p:ext uri="{BB962C8B-B14F-4D97-AF65-F5344CB8AC3E}">
        <p14:creationId xmlns:p14="http://schemas.microsoft.com/office/powerpoint/2010/main" val="132107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5</a:t>
            </a:fld>
            <a:endParaRPr lang="en-US"/>
          </a:p>
        </p:txBody>
      </p:sp>
    </p:spTree>
    <p:extLst>
      <p:ext uri="{BB962C8B-B14F-4D97-AF65-F5344CB8AC3E}">
        <p14:creationId xmlns:p14="http://schemas.microsoft.com/office/powerpoint/2010/main" val="189394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6</a:t>
            </a:fld>
            <a:endParaRPr lang="en-US"/>
          </a:p>
        </p:txBody>
      </p:sp>
    </p:spTree>
    <p:extLst>
      <p:ext uri="{BB962C8B-B14F-4D97-AF65-F5344CB8AC3E}">
        <p14:creationId xmlns:p14="http://schemas.microsoft.com/office/powerpoint/2010/main" val="313849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7</a:t>
            </a:fld>
            <a:endParaRPr lang="en-US"/>
          </a:p>
        </p:txBody>
      </p:sp>
    </p:spTree>
    <p:extLst>
      <p:ext uri="{BB962C8B-B14F-4D97-AF65-F5344CB8AC3E}">
        <p14:creationId xmlns:p14="http://schemas.microsoft.com/office/powerpoint/2010/main" val="113313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8</a:t>
            </a:fld>
            <a:endParaRPr lang="en-US"/>
          </a:p>
        </p:txBody>
      </p:sp>
    </p:spTree>
    <p:extLst>
      <p:ext uri="{BB962C8B-B14F-4D97-AF65-F5344CB8AC3E}">
        <p14:creationId xmlns:p14="http://schemas.microsoft.com/office/powerpoint/2010/main" val="365308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9</a:t>
            </a:fld>
            <a:endParaRPr lang="en-US"/>
          </a:p>
        </p:txBody>
      </p:sp>
    </p:spTree>
    <p:extLst>
      <p:ext uri="{BB962C8B-B14F-4D97-AF65-F5344CB8AC3E}">
        <p14:creationId xmlns:p14="http://schemas.microsoft.com/office/powerpoint/2010/main" val="379918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10</a:t>
            </a:fld>
            <a:endParaRPr lang="en-US"/>
          </a:p>
        </p:txBody>
      </p:sp>
    </p:spTree>
    <p:extLst>
      <p:ext uri="{BB962C8B-B14F-4D97-AF65-F5344CB8AC3E}">
        <p14:creationId xmlns:p14="http://schemas.microsoft.com/office/powerpoint/2010/main" val="414776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950D-79C5-2F4D-AF88-0D558399B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F1745D-F4CB-F04A-A82F-88528D13F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3718A-1CD7-1143-95AB-0F3751230B29}"/>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5" name="Footer Placeholder 4">
            <a:extLst>
              <a:ext uri="{FF2B5EF4-FFF2-40B4-BE49-F238E27FC236}">
                <a16:creationId xmlns:a16="http://schemas.microsoft.com/office/drawing/2014/main" id="{39B9769B-95A4-4649-AD9D-D5517D9B6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90670-CA3B-5E4E-A9C1-AD5D5B7433EB}"/>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02769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EF58-0034-994F-A17E-3C09C0D98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5F64D-8A1B-CB4A-A65C-AA514C1E26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37DE4-A388-B14C-9FD8-C8B7045F2E7F}"/>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5" name="Footer Placeholder 4">
            <a:extLst>
              <a:ext uri="{FF2B5EF4-FFF2-40B4-BE49-F238E27FC236}">
                <a16:creationId xmlns:a16="http://schemas.microsoft.com/office/drawing/2014/main" id="{0DE02C80-880F-C345-A99A-AB7515A9C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34A1D-BD97-5B4C-B5EF-F80F9900007F}"/>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73499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6949F-C6E1-2045-B28B-08CB7ADBAB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34239-F346-CB44-84A3-314E82DCA2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8679-F104-CB47-8642-E7BACF69529E}"/>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5" name="Footer Placeholder 4">
            <a:extLst>
              <a:ext uri="{FF2B5EF4-FFF2-40B4-BE49-F238E27FC236}">
                <a16:creationId xmlns:a16="http://schemas.microsoft.com/office/drawing/2014/main" id="{61BD2494-1C5A-1548-8B5B-8128272E2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47AC0-F7AD-1541-8431-8117B44B12A1}"/>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136939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2656-C5F2-0847-A754-38AC75E96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A0040-0507-BE46-81F3-BD85FE1A18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ED91C-F026-5A4A-8FF6-42AEFFBD750B}"/>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5" name="Footer Placeholder 4">
            <a:extLst>
              <a:ext uri="{FF2B5EF4-FFF2-40B4-BE49-F238E27FC236}">
                <a16:creationId xmlns:a16="http://schemas.microsoft.com/office/drawing/2014/main" id="{D6A6BB37-5D9B-D549-BD1C-2625A4BE5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16674-1A52-DD47-A164-41DDD9700C97}"/>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374815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E814-B3DF-F348-8DA8-43EB9ECC4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8EF26-1DD1-3948-B0FE-D439D14C7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156AA-4A63-9943-B08F-72CE9EA9F955}"/>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5" name="Footer Placeholder 4">
            <a:extLst>
              <a:ext uri="{FF2B5EF4-FFF2-40B4-BE49-F238E27FC236}">
                <a16:creationId xmlns:a16="http://schemas.microsoft.com/office/drawing/2014/main" id="{970CE069-5D5C-C045-B553-6FA3217B8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FD17-D9D1-0040-B8D3-5EC26B5F3379}"/>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284168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D9A0-01C7-3446-8DA7-F1F128AAF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CD285-DE00-304F-B7D0-C03F8ED61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5E88B-3B01-FD4A-BA87-5C68C81C0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A81511-909A-8E4C-809C-C5B08A9A6C00}"/>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6" name="Footer Placeholder 5">
            <a:extLst>
              <a:ext uri="{FF2B5EF4-FFF2-40B4-BE49-F238E27FC236}">
                <a16:creationId xmlns:a16="http://schemas.microsoft.com/office/drawing/2014/main" id="{CCE398D3-BBA5-194A-96DE-8B1E66D16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1DCAF-C7D9-B747-BC15-D13F45EF5E5E}"/>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374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34DA-0651-FD4A-A073-EC10C5D789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3674D5-7EE6-F842-9A33-FEEBC39E7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9E6A3-4577-9B49-AC88-DA3B006E2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EB01BD-9605-FF4E-86FE-9866D8DB1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0EE0F-B701-E44D-9F4A-365476CE69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5C630-125E-E84E-A24C-652542130A2E}"/>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8" name="Footer Placeholder 7">
            <a:extLst>
              <a:ext uri="{FF2B5EF4-FFF2-40B4-BE49-F238E27FC236}">
                <a16:creationId xmlns:a16="http://schemas.microsoft.com/office/drawing/2014/main" id="{25179339-FD5A-8249-BCD0-4E72688729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324BC-96F4-A441-8006-907256B23174}"/>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169122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5B76-48E9-EB47-AB86-B6C02F5EB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20884B-B7C9-1344-A03C-AD7387977811}"/>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4" name="Footer Placeholder 3">
            <a:extLst>
              <a:ext uri="{FF2B5EF4-FFF2-40B4-BE49-F238E27FC236}">
                <a16:creationId xmlns:a16="http://schemas.microsoft.com/office/drawing/2014/main" id="{8263DA11-88D7-BD47-A2F1-5C011D501E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8C0EC-EB92-7D4B-AB50-AB6EBA6CB29A}"/>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25489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5DCA3-9472-C049-9E2A-003ECEB2AF50}"/>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3" name="Footer Placeholder 2">
            <a:extLst>
              <a:ext uri="{FF2B5EF4-FFF2-40B4-BE49-F238E27FC236}">
                <a16:creationId xmlns:a16="http://schemas.microsoft.com/office/drawing/2014/main" id="{81094CDC-CEF4-EA4F-97FF-BD15095C06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FC08E5-358A-6644-8FF1-CB7363DAE271}"/>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72282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5BCB-9A20-3B4E-B111-0EA19B6F1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28384-3C02-2C4D-9D1B-7709BE02E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77D436-BEAB-F449-94FC-F5DF8B93A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B0855-4CFE-8247-8A87-4691F3231CF4}"/>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6" name="Footer Placeholder 5">
            <a:extLst>
              <a:ext uri="{FF2B5EF4-FFF2-40B4-BE49-F238E27FC236}">
                <a16:creationId xmlns:a16="http://schemas.microsoft.com/office/drawing/2014/main" id="{92292A85-8D23-6143-8F3C-21B656DD8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60A7E-BF6E-B84A-A536-F7A2824C438A}"/>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27374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7C2E-35FD-5148-96E2-C50C44FDB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D5D393-A2AE-E747-B34B-AAD8EB33A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B23AF-92D0-734F-913A-39289FADE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F9A89-BCF6-3E41-BA2C-42D9D308A7C6}"/>
              </a:ext>
            </a:extLst>
          </p:cNvPr>
          <p:cNvSpPr>
            <a:spLocks noGrp="1"/>
          </p:cNvSpPr>
          <p:nvPr>
            <p:ph type="dt" sz="half" idx="10"/>
          </p:nvPr>
        </p:nvSpPr>
        <p:spPr/>
        <p:txBody>
          <a:bodyPr/>
          <a:lstStyle/>
          <a:p>
            <a:fld id="{CB3827E3-61CA-004D-97BE-EFE9B58E9E2F}" type="datetimeFigureOut">
              <a:rPr lang="en-US" smtClean="0"/>
              <a:t>9/29/20</a:t>
            </a:fld>
            <a:endParaRPr lang="en-US"/>
          </a:p>
        </p:txBody>
      </p:sp>
      <p:sp>
        <p:nvSpPr>
          <p:cNvPr id="6" name="Footer Placeholder 5">
            <a:extLst>
              <a:ext uri="{FF2B5EF4-FFF2-40B4-BE49-F238E27FC236}">
                <a16:creationId xmlns:a16="http://schemas.microsoft.com/office/drawing/2014/main" id="{150FF386-6CE8-8043-BDAF-037D787AE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5A1A6-E1AD-7549-BDD8-5929EEFEFEC1}"/>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07052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446BE-4704-2C48-82B3-AAE1B4EC1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287587-D985-0648-AED4-63CB2D090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21D5D-AD40-8843-AE95-4BEB57098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827E3-61CA-004D-97BE-EFE9B58E9E2F}" type="datetimeFigureOut">
              <a:rPr lang="en-US" smtClean="0"/>
              <a:t>9/29/20</a:t>
            </a:fld>
            <a:endParaRPr lang="en-US"/>
          </a:p>
        </p:txBody>
      </p:sp>
      <p:sp>
        <p:nvSpPr>
          <p:cNvPr id="5" name="Footer Placeholder 4">
            <a:extLst>
              <a:ext uri="{FF2B5EF4-FFF2-40B4-BE49-F238E27FC236}">
                <a16:creationId xmlns:a16="http://schemas.microsoft.com/office/drawing/2014/main" id="{48540E64-73ED-8146-9B11-5C72EB132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64C298-20CA-E240-8F04-B7FB96B06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3237D-C8D4-E64B-BF59-4AF9EC7E4B70}" type="slidenum">
              <a:rPr lang="en-US" smtClean="0"/>
              <a:t>‹#›</a:t>
            </a:fld>
            <a:endParaRPr lang="en-US"/>
          </a:p>
        </p:txBody>
      </p:sp>
    </p:spTree>
    <p:extLst>
      <p:ext uri="{BB962C8B-B14F-4D97-AF65-F5344CB8AC3E}">
        <p14:creationId xmlns:p14="http://schemas.microsoft.com/office/powerpoint/2010/main" val="16108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wigtake@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279-2170-9F4E-BFB4-EF62CCA483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9C6BFE-6071-CD48-8FF9-C3BCA38C2F84}"/>
              </a:ext>
            </a:extLst>
          </p:cNvPr>
          <p:cNvSpPr>
            <a:spLocks noGrp="1"/>
          </p:cNvSpPr>
          <p:nvPr>
            <p:ph type="subTitle" idx="1"/>
          </p:nvPr>
        </p:nvSpPr>
        <p:spPr/>
        <p:txBody>
          <a:bodyPr/>
          <a:lstStyle/>
          <a:p>
            <a:endParaRPr lang="en-US"/>
          </a:p>
        </p:txBody>
      </p:sp>
      <p:pic>
        <p:nvPicPr>
          <p:cNvPr id="5" name="Picture 4" descr="A close up of a sign&#10;&#10;Description automatically generated">
            <a:extLst>
              <a:ext uri="{FF2B5EF4-FFF2-40B4-BE49-F238E27FC236}">
                <a16:creationId xmlns:a16="http://schemas.microsoft.com/office/drawing/2014/main" id="{164DE0A3-709A-084A-B0EF-10ACF8810D39}"/>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257809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2" y="-42210"/>
            <a:ext cx="4973057" cy="6555641"/>
          </a:xfrm>
          <a:prstGeom prst="rect">
            <a:avLst/>
          </a:prstGeom>
          <a:noFill/>
        </p:spPr>
        <p:txBody>
          <a:bodyPr wrap="square" rtlCol="0">
            <a:spAutoFit/>
          </a:bodyPr>
          <a:lstStyle/>
          <a:p>
            <a:pPr algn="ctr"/>
            <a:r>
              <a:rPr lang="en-US" sz="4000" b="1" dirty="0">
                <a:solidFill>
                  <a:schemeClr val="bg1"/>
                </a:solidFill>
                <a:latin typeface="+mj-lt"/>
              </a:rPr>
              <a:t>Discipleship at </a:t>
            </a:r>
          </a:p>
          <a:p>
            <a:pPr algn="ctr"/>
            <a:r>
              <a:rPr lang="en-US" sz="4000" b="1" dirty="0">
                <a:solidFill>
                  <a:schemeClr val="bg1"/>
                </a:solidFill>
                <a:latin typeface="+mj-lt"/>
              </a:rPr>
              <a:t>First Baptist Oxford</a:t>
            </a:r>
          </a:p>
          <a:p>
            <a:pPr algn="ctr"/>
            <a:endParaRPr lang="en-US" sz="1600" b="1" dirty="0">
              <a:solidFill>
                <a:schemeClr val="bg1"/>
              </a:solidFill>
              <a:latin typeface="+mj-lt"/>
            </a:endParaRPr>
          </a:p>
          <a:p>
            <a:pPr algn="ctr"/>
            <a:r>
              <a:rPr lang="en-US" sz="2800" b="1" dirty="0">
                <a:solidFill>
                  <a:schemeClr val="bg1"/>
                </a:solidFill>
                <a:latin typeface="+mj-lt"/>
              </a:rPr>
              <a:t>Who Helped TRANSFORM</a:t>
            </a:r>
          </a:p>
          <a:p>
            <a:pPr algn="ctr"/>
            <a:r>
              <a:rPr lang="en-US" sz="2800" b="1" dirty="0">
                <a:solidFill>
                  <a:schemeClr val="bg1"/>
                </a:solidFill>
                <a:latin typeface="+mj-lt"/>
              </a:rPr>
              <a:t>You Into The DISCIPLE</a:t>
            </a:r>
          </a:p>
          <a:p>
            <a:pPr algn="ctr"/>
            <a:r>
              <a:rPr lang="en-US" sz="2800" b="1" dirty="0">
                <a:solidFill>
                  <a:schemeClr val="bg1"/>
                </a:solidFill>
                <a:latin typeface="+mj-lt"/>
              </a:rPr>
              <a:t>You Are Today?</a:t>
            </a:r>
          </a:p>
          <a:p>
            <a:pPr algn="ctr"/>
            <a:endParaRPr lang="en-US" sz="1600" b="1" dirty="0">
              <a:solidFill>
                <a:schemeClr val="bg1"/>
              </a:solidFill>
              <a:latin typeface="+mj-lt"/>
            </a:endParaRPr>
          </a:p>
          <a:p>
            <a:pPr algn="ctr"/>
            <a:r>
              <a:rPr lang="en-US" sz="2800" b="1" dirty="0">
                <a:solidFill>
                  <a:schemeClr val="bg1"/>
                </a:solidFill>
                <a:latin typeface="+mj-lt"/>
              </a:rPr>
              <a:t>We Will TEACH and TRAIN</a:t>
            </a:r>
          </a:p>
          <a:p>
            <a:pPr algn="ctr"/>
            <a:r>
              <a:rPr lang="en-US" sz="2800" b="1" dirty="0">
                <a:solidFill>
                  <a:schemeClr val="bg1"/>
                </a:solidFill>
                <a:latin typeface="+mj-lt"/>
              </a:rPr>
              <a:t>So That People Will Be</a:t>
            </a:r>
          </a:p>
          <a:p>
            <a:pPr algn="ctr"/>
            <a:r>
              <a:rPr lang="en-US" sz="2800" b="1" dirty="0">
                <a:solidFill>
                  <a:schemeClr val="bg1"/>
                </a:solidFill>
                <a:latin typeface="+mj-lt"/>
              </a:rPr>
              <a:t>TRANSFORMED</a:t>
            </a:r>
          </a:p>
          <a:p>
            <a:pPr algn="ctr"/>
            <a:r>
              <a:rPr lang="en-US" sz="2800" b="1" dirty="0">
                <a:solidFill>
                  <a:schemeClr val="bg1"/>
                </a:solidFill>
                <a:latin typeface="+mj-lt"/>
              </a:rPr>
              <a:t>and</a:t>
            </a:r>
          </a:p>
          <a:p>
            <a:pPr algn="ctr"/>
            <a:r>
              <a:rPr lang="en-US" sz="2800" b="1" dirty="0">
                <a:solidFill>
                  <a:schemeClr val="bg1"/>
                </a:solidFill>
                <a:latin typeface="+mj-lt"/>
              </a:rPr>
              <a:t>Oxford/Lafayette County</a:t>
            </a:r>
          </a:p>
          <a:p>
            <a:pPr algn="ctr"/>
            <a:r>
              <a:rPr lang="en-US" sz="2800" b="1" dirty="0">
                <a:solidFill>
                  <a:schemeClr val="bg1"/>
                </a:solidFill>
                <a:latin typeface="+mj-lt"/>
              </a:rPr>
              <a:t>Will Have An Opportunity</a:t>
            </a:r>
          </a:p>
          <a:p>
            <a:pPr algn="ctr"/>
            <a:r>
              <a:rPr lang="en-US" sz="2800" b="1" dirty="0">
                <a:solidFill>
                  <a:schemeClr val="bg1"/>
                </a:solidFill>
                <a:latin typeface="+mj-lt"/>
              </a:rPr>
              <a:t>To Know Christ</a:t>
            </a:r>
          </a:p>
          <a:p>
            <a:pPr algn="ctr"/>
            <a:r>
              <a:rPr lang="en-US" sz="2800" b="1" dirty="0">
                <a:solidFill>
                  <a:schemeClr val="bg1"/>
                </a:solidFill>
                <a:latin typeface="+mj-lt"/>
              </a:rPr>
              <a:t>And Make Him Known.</a:t>
            </a:r>
          </a:p>
        </p:txBody>
      </p:sp>
    </p:spTree>
    <p:extLst>
      <p:ext uri="{BB962C8B-B14F-4D97-AF65-F5344CB8AC3E}">
        <p14:creationId xmlns:p14="http://schemas.microsoft.com/office/powerpoint/2010/main" val="2057882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125836"/>
            <a:ext cx="4860514" cy="6556194"/>
          </a:xfrm>
        </p:spPr>
        <p:txBody>
          <a:bodyPr vert="horz" lIns="91440" tIns="45720" rIns="91440" bIns="45720" rtlCol="0" anchor="b">
            <a:noAutofit/>
          </a:bodyPr>
          <a:lstStyle/>
          <a:p>
            <a:r>
              <a:rPr lang="en-US" sz="4000" dirty="0">
                <a:solidFill>
                  <a:schemeClr val="bg1"/>
                </a:solidFill>
              </a:rPr>
              <a:t>Sunday School is the catalyst for building</a:t>
            </a:r>
            <a:br>
              <a:rPr lang="en-US" sz="4000" dirty="0">
                <a:solidFill>
                  <a:schemeClr val="bg1"/>
                </a:solidFill>
              </a:rPr>
            </a:br>
            <a:r>
              <a:rPr lang="en-US" sz="4000" b="1" dirty="0">
                <a:solidFill>
                  <a:schemeClr val="accent6"/>
                </a:solidFill>
              </a:rPr>
              <a:t>Biblical Community</a:t>
            </a:r>
            <a:br>
              <a:rPr lang="en-US" sz="4000" b="1" dirty="0">
                <a:solidFill>
                  <a:schemeClr val="bg1"/>
                </a:solidFill>
              </a:rPr>
            </a:br>
            <a:r>
              <a:rPr lang="en-US" sz="4000" dirty="0">
                <a:solidFill>
                  <a:schemeClr val="bg1"/>
                </a:solidFill>
              </a:rPr>
              <a:t>at First Baptist Oxford.</a:t>
            </a:r>
            <a:br>
              <a:rPr lang="en-US" sz="4000" dirty="0">
                <a:solidFill>
                  <a:schemeClr val="bg1"/>
                </a:solidFill>
              </a:rPr>
            </a:br>
            <a:r>
              <a:rPr lang="en-US" sz="1400" dirty="0">
                <a:solidFill>
                  <a:schemeClr val="bg1"/>
                </a:solidFill>
              </a:rPr>
              <a:t> </a:t>
            </a:r>
            <a:br>
              <a:rPr lang="en-US" sz="2400" dirty="0">
                <a:solidFill>
                  <a:schemeClr val="bg1"/>
                </a:solidFill>
              </a:rPr>
            </a:br>
            <a:r>
              <a:rPr lang="en-US" sz="2800" dirty="0">
                <a:solidFill>
                  <a:schemeClr val="bg1"/>
                </a:solidFill>
              </a:rPr>
              <a:t>The Best work to build Biblical Community in their group.</a:t>
            </a:r>
            <a:br>
              <a:rPr lang="en-US" sz="2400" dirty="0">
                <a:solidFill>
                  <a:schemeClr val="bg1"/>
                </a:solidFill>
              </a:rPr>
            </a:br>
            <a:r>
              <a:rPr lang="en-US" sz="1400" dirty="0">
                <a:solidFill>
                  <a:schemeClr val="bg1"/>
                </a:solidFill>
              </a:rPr>
              <a:t> </a:t>
            </a:r>
            <a:br>
              <a:rPr lang="en-US" sz="2400" dirty="0">
                <a:solidFill>
                  <a:schemeClr val="bg1"/>
                </a:solidFill>
              </a:rPr>
            </a:br>
            <a:r>
              <a:rPr lang="en-US" sz="2800" dirty="0">
                <a:solidFill>
                  <a:schemeClr val="bg1"/>
                </a:solidFill>
              </a:rPr>
              <a:t>The Best reach out to those on the edge.</a:t>
            </a:r>
            <a:br>
              <a:rPr lang="en-US" sz="2400" dirty="0">
                <a:solidFill>
                  <a:schemeClr val="bg1"/>
                </a:solidFill>
              </a:rPr>
            </a:br>
            <a:r>
              <a:rPr lang="en-US" sz="1400" dirty="0">
                <a:solidFill>
                  <a:schemeClr val="bg1"/>
                </a:solidFill>
              </a:rPr>
              <a:t> </a:t>
            </a:r>
            <a:br>
              <a:rPr lang="en-US" sz="2400" dirty="0">
                <a:solidFill>
                  <a:schemeClr val="bg1"/>
                </a:solidFill>
              </a:rPr>
            </a:br>
            <a:r>
              <a:rPr lang="en-US" sz="2800" dirty="0">
                <a:solidFill>
                  <a:schemeClr val="bg1"/>
                </a:solidFill>
              </a:rPr>
              <a:t>The Best teach for application.</a:t>
            </a:r>
            <a:br>
              <a:rPr lang="en-US" sz="2800" dirty="0">
                <a:solidFill>
                  <a:schemeClr val="bg1"/>
                </a:solidFill>
              </a:rPr>
            </a:br>
            <a:r>
              <a:rPr lang="en-US" sz="1400" dirty="0">
                <a:solidFill>
                  <a:schemeClr val="bg1"/>
                </a:solidFill>
              </a:rPr>
              <a:t> </a:t>
            </a:r>
            <a:br>
              <a:rPr lang="en-US" sz="2800" dirty="0">
                <a:solidFill>
                  <a:schemeClr val="bg1"/>
                </a:solidFill>
              </a:rPr>
            </a:br>
            <a:r>
              <a:rPr lang="en-US" sz="2800" dirty="0">
                <a:solidFill>
                  <a:schemeClr val="bg1"/>
                </a:solidFill>
              </a:rPr>
              <a:t>The Best Teachers know the roles.</a:t>
            </a:r>
            <a:br>
              <a:rPr lang="en-US" sz="2800" dirty="0">
                <a:solidFill>
                  <a:schemeClr val="bg1"/>
                </a:solidFill>
              </a:rPr>
            </a:br>
            <a:r>
              <a:rPr lang="en-US" sz="1400" dirty="0">
                <a:solidFill>
                  <a:schemeClr val="bg1"/>
                </a:solidFill>
              </a:rPr>
              <a:t> </a:t>
            </a:r>
            <a:br>
              <a:rPr lang="en-US" sz="2800" dirty="0">
                <a:solidFill>
                  <a:schemeClr val="bg1"/>
                </a:solidFill>
              </a:rPr>
            </a:br>
            <a:r>
              <a:rPr lang="en-US" sz="2800" b="1" dirty="0">
                <a:solidFill>
                  <a:schemeClr val="bg1"/>
                </a:solidFill>
              </a:rPr>
              <a:t>TONIGHT! The Best understand Discipleship! And questions!</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691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r>
              <a:rPr lang="en-US" sz="4000" dirty="0">
                <a:solidFill>
                  <a:schemeClr val="bg1"/>
                </a:solidFill>
              </a:rPr>
              <a:t>Sunday School is the catalyst for building</a:t>
            </a:r>
            <a:br>
              <a:rPr lang="en-US" sz="4000" dirty="0">
                <a:solidFill>
                  <a:schemeClr val="bg1"/>
                </a:solidFill>
              </a:rPr>
            </a:br>
            <a:r>
              <a:rPr lang="en-US" sz="4000" b="1" dirty="0">
                <a:solidFill>
                  <a:schemeClr val="accent6"/>
                </a:solidFill>
              </a:rPr>
              <a:t>Biblical Community</a:t>
            </a:r>
            <a:br>
              <a:rPr lang="en-US" sz="4000" b="1" dirty="0">
                <a:solidFill>
                  <a:schemeClr val="bg1"/>
                </a:solidFill>
              </a:rPr>
            </a:br>
            <a:r>
              <a:rPr lang="en-US" sz="4000" dirty="0">
                <a:solidFill>
                  <a:schemeClr val="bg1"/>
                </a:solidFill>
              </a:rPr>
              <a:t>at First Baptist Oxford.</a:t>
            </a:r>
            <a:br>
              <a:rPr lang="en-US" sz="4000" dirty="0">
                <a:solidFill>
                  <a:schemeClr val="bg1"/>
                </a:solidFill>
              </a:rPr>
            </a:br>
            <a:br>
              <a:rPr lang="en-US" sz="4000" dirty="0">
                <a:solidFill>
                  <a:schemeClr val="bg1"/>
                </a:solidFill>
              </a:rPr>
            </a:br>
            <a:r>
              <a:rPr lang="en-US" sz="4000" dirty="0">
                <a:solidFill>
                  <a:schemeClr val="bg1"/>
                </a:solidFill>
              </a:rPr>
              <a:t>The Best understand the roles.</a:t>
            </a:r>
            <a:br>
              <a:rPr lang="en-US" sz="4000" dirty="0">
                <a:solidFill>
                  <a:schemeClr val="bg1"/>
                </a:solidFill>
              </a:rPr>
            </a:br>
            <a:r>
              <a:rPr lang="en-US" sz="1800" dirty="0">
                <a:solidFill>
                  <a:schemeClr val="bg1"/>
                </a:solidFill>
              </a:rPr>
              <a:t> </a:t>
            </a:r>
            <a:br>
              <a:rPr lang="en-US" sz="4000" dirty="0">
                <a:solidFill>
                  <a:schemeClr val="bg1"/>
                </a:solidFill>
              </a:rPr>
            </a:br>
            <a:r>
              <a:rPr lang="en-US" sz="4000" dirty="0">
                <a:solidFill>
                  <a:schemeClr val="bg1"/>
                </a:solidFill>
              </a:rPr>
              <a:t>Role #1 .. Shepherd</a:t>
            </a:r>
            <a:br>
              <a:rPr lang="en-US" sz="4000" dirty="0">
                <a:solidFill>
                  <a:schemeClr val="bg1"/>
                </a:solidFill>
              </a:rPr>
            </a:br>
            <a:r>
              <a:rPr lang="en-US" sz="4000" dirty="0">
                <a:solidFill>
                  <a:schemeClr val="bg1"/>
                </a:solidFill>
              </a:rPr>
              <a:t>Role #2 .. Teacher</a:t>
            </a:r>
            <a:br>
              <a:rPr lang="en-US" sz="4000" dirty="0">
                <a:solidFill>
                  <a:schemeClr val="bg1"/>
                </a:solidFill>
              </a:rPr>
            </a:br>
            <a:r>
              <a:rPr lang="en-US" sz="4000" dirty="0">
                <a:solidFill>
                  <a:schemeClr val="bg1"/>
                </a:solidFill>
              </a:rPr>
              <a:t>Role #3 .. Leader</a:t>
            </a:r>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459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4"/>
            <a:ext cx="4860513" cy="1351696"/>
          </a:xfrm>
        </p:spPr>
        <p:txBody>
          <a:bodyPr vert="horz" lIns="91440" tIns="45720" rIns="91440" bIns="45720" rtlCol="0" anchor="b">
            <a:normAutofit/>
          </a:bodyPr>
          <a:lstStyle/>
          <a:p>
            <a:r>
              <a:rPr lang="en-US" sz="2800" dirty="0"/>
              <a:t>Sunday School is the catalyst for building </a:t>
            </a:r>
            <a:r>
              <a:rPr lang="en-US" sz="2800" b="1" dirty="0">
                <a:solidFill>
                  <a:schemeClr val="accent6"/>
                </a:solidFill>
              </a:rPr>
              <a:t>Biblical Community </a:t>
            </a:r>
            <a:r>
              <a:rPr lang="en-US" sz="28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028496" y="1369035"/>
            <a:ext cx="5091786" cy="5170646"/>
          </a:xfrm>
          <a:prstGeom prst="rect">
            <a:avLst/>
          </a:prstGeom>
          <a:noFill/>
        </p:spPr>
        <p:txBody>
          <a:bodyPr wrap="square" rtlCol="0">
            <a:spAutoFit/>
          </a:bodyPr>
          <a:lstStyle/>
          <a:p>
            <a:pPr algn="ctr"/>
            <a:r>
              <a:rPr lang="en-US" sz="2800" b="1" dirty="0"/>
              <a:t>You can’t make people want to.</a:t>
            </a:r>
          </a:p>
          <a:p>
            <a:pPr algn="ctr"/>
            <a:r>
              <a:rPr lang="en-US" sz="2800" b="1" dirty="0"/>
              <a:t>But we can do our part.</a:t>
            </a:r>
          </a:p>
          <a:p>
            <a:endParaRPr lang="en-US" sz="1400" b="1" dirty="0"/>
          </a:p>
          <a:p>
            <a:r>
              <a:rPr lang="en-US" sz="2000" b="1" dirty="0"/>
              <a:t>Ways to Improve Application ..</a:t>
            </a:r>
          </a:p>
          <a:p>
            <a:pPr marL="342900" indent="-342900">
              <a:buFont typeface="Arial" panose="020B0604020202020204" pitchFamily="34" charset="0"/>
              <a:buChar char="•"/>
            </a:pPr>
            <a:r>
              <a:rPr lang="en-US" sz="2000" b="1" dirty="0"/>
              <a:t>Remember if you stop growing then you stop teaching.</a:t>
            </a:r>
          </a:p>
          <a:p>
            <a:pPr marL="342900" indent="-342900">
              <a:buFont typeface="Arial" panose="020B0604020202020204" pitchFamily="34" charset="0"/>
              <a:buChar char="•"/>
            </a:pPr>
            <a:r>
              <a:rPr lang="en-US" sz="2000" b="1" dirty="0"/>
              <a:t>Discover the way your group learns and teach that way.</a:t>
            </a:r>
          </a:p>
          <a:p>
            <a:pPr marL="342900" indent="-342900">
              <a:buFont typeface="Arial" panose="020B0604020202020204" pitchFamily="34" charset="0"/>
              <a:buChar char="•"/>
            </a:pPr>
            <a:r>
              <a:rPr lang="en-US" sz="2000" b="1" dirty="0"/>
              <a:t>Don’t forget that the best application happens through doing.</a:t>
            </a:r>
          </a:p>
          <a:p>
            <a:pPr marL="342900" indent="-342900">
              <a:buFont typeface="Arial" panose="020B0604020202020204" pitchFamily="34" charset="0"/>
              <a:buChar char="•"/>
            </a:pPr>
            <a:r>
              <a:rPr lang="en-US" sz="2000" b="1" dirty="0"/>
              <a:t>Model what you want your group to learn.</a:t>
            </a:r>
          </a:p>
          <a:p>
            <a:pPr marL="342900" indent="-342900">
              <a:buFont typeface="Arial" panose="020B0604020202020204" pitchFamily="34" charset="0"/>
              <a:buChar char="•"/>
            </a:pPr>
            <a:r>
              <a:rPr lang="en-US" sz="2000" b="1" dirty="0"/>
              <a:t>Remember no ones cares what you know until they know you care.</a:t>
            </a:r>
          </a:p>
          <a:p>
            <a:pPr marL="342900" indent="-342900">
              <a:buFont typeface="Arial" panose="020B0604020202020204" pitchFamily="34" charset="0"/>
              <a:buChar char="•"/>
            </a:pPr>
            <a:r>
              <a:rPr lang="en-US" sz="2000" b="1" dirty="0"/>
              <a:t>Don’t forget application happens in safe zones.</a:t>
            </a:r>
          </a:p>
          <a:p>
            <a:pPr marL="342900" indent="-342900">
              <a:buFont typeface="Arial" panose="020B0604020202020204" pitchFamily="34" charset="0"/>
              <a:buChar char="•"/>
            </a:pPr>
            <a:r>
              <a:rPr lang="en-US" sz="2000" b="1" dirty="0"/>
              <a:t>Be prepared.</a:t>
            </a:r>
          </a:p>
        </p:txBody>
      </p:sp>
    </p:spTree>
    <p:extLst>
      <p:ext uri="{BB962C8B-B14F-4D97-AF65-F5344CB8AC3E}">
        <p14:creationId xmlns:p14="http://schemas.microsoft.com/office/powerpoint/2010/main" val="13155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t>Sunday School is the catalyst for building </a:t>
            </a:r>
            <a:r>
              <a:rPr lang="en-US" sz="3600" b="1" dirty="0">
                <a:solidFill>
                  <a:schemeClr val="accent6"/>
                </a:solidFill>
              </a:rPr>
              <a:t>Biblical Community </a:t>
            </a:r>
            <a:r>
              <a:rPr lang="en-US" sz="36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6786447" y="2426906"/>
            <a:ext cx="5091786" cy="3170099"/>
          </a:xfrm>
          <a:prstGeom prst="rect">
            <a:avLst/>
          </a:prstGeom>
          <a:noFill/>
        </p:spPr>
        <p:txBody>
          <a:bodyPr wrap="square" rtlCol="0">
            <a:spAutoFit/>
          </a:bodyPr>
          <a:lstStyle/>
          <a:p>
            <a:pPr algn="ctr"/>
            <a:r>
              <a:rPr lang="en-US" sz="4000" dirty="0"/>
              <a:t>THE BEST WITNESSES</a:t>
            </a:r>
          </a:p>
          <a:p>
            <a:pPr algn="ctr"/>
            <a:r>
              <a:rPr lang="en-US" sz="4000" dirty="0"/>
              <a:t>FOR CHRIST</a:t>
            </a:r>
          </a:p>
          <a:p>
            <a:pPr algn="ctr"/>
            <a:r>
              <a:rPr lang="en-US" sz="4000" dirty="0"/>
              <a:t>ARE THOSE WHO HAVE</a:t>
            </a:r>
            <a:br>
              <a:rPr lang="en-US" sz="4000" dirty="0"/>
            </a:br>
            <a:r>
              <a:rPr lang="en-US" sz="4000" dirty="0"/>
              <a:t>BEEN BROUGHT BACK</a:t>
            </a:r>
            <a:br>
              <a:rPr lang="en-US" sz="4000" dirty="0"/>
            </a:br>
            <a:r>
              <a:rPr lang="en-US" sz="4000" dirty="0"/>
              <a:t>FROM THE EDGE.</a:t>
            </a:r>
          </a:p>
        </p:txBody>
      </p:sp>
    </p:spTree>
    <p:extLst>
      <p:ext uri="{BB962C8B-B14F-4D97-AF65-F5344CB8AC3E}">
        <p14:creationId xmlns:p14="http://schemas.microsoft.com/office/powerpoint/2010/main" val="52513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solidFill>
                  <a:schemeClr val="bg1"/>
                </a:solidFill>
              </a:rPr>
              <a:t>Sunday School is the catalyst for building </a:t>
            </a:r>
            <a:r>
              <a:rPr lang="en-US" sz="3600" b="1" dirty="0">
                <a:solidFill>
                  <a:schemeClr val="accent6"/>
                </a:solidFill>
              </a:rPr>
              <a:t>Biblical Community </a:t>
            </a:r>
            <a:r>
              <a:rPr lang="en-US" sz="3600" dirty="0">
                <a:solidFill>
                  <a:schemeClr val="bg1"/>
                </a:solidFill>
              </a:rPr>
              <a:t>at First Baptist Oxford.</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188052" y="2232201"/>
            <a:ext cx="4860513" cy="3416320"/>
          </a:xfrm>
          <a:prstGeom prst="rect">
            <a:avLst/>
          </a:prstGeom>
          <a:noFill/>
        </p:spPr>
        <p:txBody>
          <a:bodyPr wrap="square" rtlCol="0">
            <a:spAutoFit/>
          </a:bodyPr>
          <a:lstStyle/>
          <a:p>
            <a:r>
              <a:rPr lang="en-US" sz="2400" dirty="0">
                <a:solidFill>
                  <a:schemeClr val="bg1"/>
                </a:solidFill>
              </a:rPr>
              <a:t>A SAFE ZONE IS NEEDED</a:t>
            </a:r>
          </a:p>
          <a:p>
            <a:r>
              <a:rPr lang="en-US" sz="2400" dirty="0">
                <a:solidFill>
                  <a:schemeClr val="bg1"/>
                </a:solidFill>
              </a:rPr>
              <a:t>FOR BIBLICAL COMMUNITY.</a:t>
            </a:r>
          </a:p>
          <a:p>
            <a:endParaRPr lang="en-US" sz="2400" dirty="0">
              <a:solidFill>
                <a:schemeClr val="bg1"/>
              </a:solidFill>
            </a:endParaRPr>
          </a:p>
          <a:p>
            <a:r>
              <a:rPr lang="en-US" sz="2400" dirty="0">
                <a:solidFill>
                  <a:schemeClr val="bg1"/>
                </a:solidFill>
              </a:rPr>
              <a:t>Levels of sharing…</a:t>
            </a:r>
          </a:p>
          <a:p>
            <a:r>
              <a:rPr lang="en-US" sz="2400" dirty="0">
                <a:solidFill>
                  <a:schemeClr val="bg1"/>
                </a:solidFill>
              </a:rPr>
              <a:t>	          5 Sharing Who You Are</a:t>
            </a:r>
          </a:p>
          <a:p>
            <a:r>
              <a:rPr lang="en-US" sz="2400" dirty="0">
                <a:solidFill>
                  <a:schemeClr val="bg1"/>
                </a:solidFill>
              </a:rPr>
              <a:t>	     4 Sharing How You Feel</a:t>
            </a:r>
          </a:p>
          <a:p>
            <a:r>
              <a:rPr lang="en-US" sz="2400" dirty="0">
                <a:solidFill>
                  <a:schemeClr val="bg1"/>
                </a:solidFill>
              </a:rPr>
              <a:t>            3 Sharing Opinions or Ideas</a:t>
            </a:r>
          </a:p>
          <a:p>
            <a:r>
              <a:rPr lang="en-US" sz="2400" dirty="0">
                <a:solidFill>
                  <a:schemeClr val="bg1"/>
                </a:solidFill>
              </a:rPr>
              <a:t>     2 Sharing Facts</a:t>
            </a:r>
          </a:p>
          <a:p>
            <a:r>
              <a:rPr lang="en-US" sz="2400" dirty="0">
                <a:solidFill>
                  <a:schemeClr val="bg1"/>
                </a:solidFill>
              </a:rPr>
              <a:t>1 Sharing cultural greetings</a:t>
            </a:r>
          </a:p>
        </p:txBody>
      </p:sp>
      <p:sp>
        <p:nvSpPr>
          <p:cNvPr id="6" name="Striped Right Arrow 5">
            <a:extLst>
              <a:ext uri="{FF2B5EF4-FFF2-40B4-BE49-F238E27FC236}">
                <a16:creationId xmlns:a16="http://schemas.microsoft.com/office/drawing/2014/main" id="{36C06DEB-DEB7-1940-84A8-6A5A5A48F020}"/>
              </a:ext>
            </a:extLst>
          </p:cNvPr>
          <p:cNvSpPr/>
          <p:nvPr/>
        </p:nvSpPr>
        <p:spPr>
          <a:xfrm rot="19290782">
            <a:off x="6639693" y="4229332"/>
            <a:ext cx="216976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a:t>
            </a:r>
          </a:p>
        </p:txBody>
      </p:sp>
    </p:spTree>
    <p:extLst>
      <p:ext uri="{BB962C8B-B14F-4D97-AF65-F5344CB8AC3E}">
        <p14:creationId xmlns:p14="http://schemas.microsoft.com/office/powerpoint/2010/main" val="3879470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540283" y="112539"/>
            <a:ext cx="4051495" cy="6063198"/>
          </a:xfrm>
          <a:prstGeom prst="rect">
            <a:avLst/>
          </a:prstGeom>
          <a:noFill/>
        </p:spPr>
        <p:txBody>
          <a:bodyPr wrap="square" rtlCol="0">
            <a:spAutoFit/>
          </a:bodyPr>
          <a:lstStyle/>
          <a:p>
            <a:pPr algn="l"/>
            <a:r>
              <a:rPr lang="en-US" sz="6000" b="1" dirty="0">
                <a:solidFill>
                  <a:schemeClr val="bg1"/>
                </a:solidFill>
                <a:latin typeface="+mj-lt"/>
              </a:rPr>
              <a:t>Why?</a:t>
            </a:r>
          </a:p>
          <a:p>
            <a:pPr algn="l"/>
            <a:endParaRPr lang="en-US" sz="2800" b="1" dirty="0">
              <a:solidFill>
                <a:schemeClr val="bg1"/>
              </a:solidFill>
              <a:latin typeface="+mj-lt"/>
            </a:endParaRPr>
          </a:p>
          <a:p>
            <a:pPr algn="l"/>
            <a:r>
              <a:rPr lang="en-US" sz="4800" b="1" dirty="0">
                <a:solidFill>
                  <a:schemeClr val="bg1"/>
                </a:solidFill>
                <a:latin typeface="+mj-lt"/>
              </a:rPr>
              <a:t>4,500,000,000</a:t>
            </a:r>
          </a:p>
          <a:p>
            <a:pPr algn="l"/>
            <a:r>
              <a:rPr lang="en-US" sz="4800" b="1" dirty="0">
                <a:solidFill>
                  <a:schemeClr val="bg1"/>
                </a:solidFill>
                <a:latin typeface="+mj-lt"/>
              </a:rPr>
              <a:t>25,381</a:t>
            </a:r>
          </a:p>
          <a:p>
            <a:pPr algn="l"/>
            <a:r>
              <a:rPr lang="en-US" sz="4800" b="1" dirty="0">
                <a:solidFill>
                  <a:schemeClr val="bg1"/>
                </a:solidFill>
                <a:latin typeface="+mj-lt"/>
              </a:rPr>
              <a:t>21,000</a:t>
            </a:r>
          </a:p>
          <a:p>
            <a:pPr algn="l"/>
            <a:r>
              <a:rPr lang="en-US" sz="4800" b="1" dirty="0">
                <a:solidFill>
                  <a:schemeClr val="bg1"/>
                </a:solidFill>
                <a:latin typeface="+mj-lt"/>
              </a:rPr>
              <a:t>1068</a:t>
            </a:r>
          </a:p>
          <a:p>
            <a:pPr algn="l"/>
            <a:r>
              <a:rPr lang="en-US" sz="4800" b="1" dirty="0">
                <a:solidFill>
                  <a:schemeClr val="bg1"/>
                </a:solidFill>
                <a:latin typeface="+mj-lt"/>
              </a:rPr>
              <a:t>?? Your family</a:t>
            </a:r>
          </a:p>
          <a:p>
            <a:pPr algn="l"/>
            <a:endParaRPr lang="en-US" sz="6000" b="1" dirty="0">
              <a:solidFill>
                <a:schemeClr val="bg1"/>
              </a:solidFill>
              <a:latin typeface="+mj-lt"/>
            </a:endParaRPr>
          </a:p>
        </p:txBody>
      </p:sp>
    </p:spTree>
    <p:extLst>
      <p:ext uri="{BB962C8B-B14F-4D97-AF65-F5344CB8AC3E}">
        <p14:creationId xmlns:p14="http://schemas.microsoft.com/office/powerpoint/2010/main" val="4077679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540283" y="112539"/>
            <a:ext cx="4051495" cy="6555641"/>
          </a:xfrm>
          <a:prstGeom prst="rect">
            <a:avLst/>
          </a:prstGeom>
          <a:noFill/>
        </p:spPr>
        <p:txBody>
          <a:bodyPr wrap="square" rtlCol="0">
            <a:spAutoFit/>
          </a:bodyPr>
          <a:lstStyle/>
          <a:p>
            <a:pPr algn="l"/>
            <a:r>
              <a:rPr lang="en-US" sz="6000" b="1" dirty="0">
                <a:solidFill>
                  <a:schemeClr val="bg1"/>
                </a:solidFill>
                <a:latin typeface="+mj-lt"/>
              </a:rPr>
              <a:t>Our</a:t>
            </a:r>
          </a:p>
          <a:p>
            <a:pPr algn="l"/>
            <a:r>
              <a:rPr lang="en-US" sz="6000" b="1" dirty="0">
                <a:solidFill>
                  <a:schemeClr val="bg1"/>
                </a:solidFill>
                <a:latin typeface="+mj-lt"/>
              </a:rPr>
              <a:t>Great God</a:t>
            </a:r>
          </a:p>
          <a:p>
            <a:pPr algn="l"/>
            <a:r>
              <a:rPr lang="en-US" sz="6000" b="1" dirty="0">
                <a:solidFill>
                  <a:schemeClr val="bg1"/>
                </a:solidFill>
                <a:latin typeface="+mj-lt"/>
              </a:rPr>
              <a:t>Is Doing</a:t>
            </a:r>
          </a:p>
          <a:p>
            <a:pPr algn="l"/>
            <a:r>
              <a:rPr lang="en-US" sz="6000" b="1" dirty="0">
                <a:solidFill>
                  <a:schemeClr val="bg1"/>
                </a:solidFill>
                <a:latin typeface="+mj-lt"/>
              </a:rPr>
              <a:t>Great Things</a:t>
            </a:r>
          </a:p>
          <a:p>
            <a:pPr algn="l"/>
            <a:r>
              <a:rPr lang="en-US" sz="6000" b="1" dirty="0">
                <a:solidFill>
                  <a:schemeClr val="bg1"/>
                </a:solidFill>
                <a:latin typeface="+mj-lt"/>
              </a:rPr>
              <a:t>Through His</a:t>
            </a:r>
          </a:p>
          <a:p>
            <a:pPr algn="l"/>
            <a:r>
              <a:rPr lang="en-US" sz="6000" b="1" dirty="0">
                <a:solidFill>
                  <a:schemeClr val="bg1"/>
                </a:solidFill>
                <a:latin typeface="+mj-lt"/>
              </a:rPr>
              <a:t>Great People.</a:t>
            </a:r>
          </a:p>
        </p:txBody>
      </p:sp>
    </p:spTree>
    <p:extLst>
      <p:ext uri="{BB962C8B-B14F-4D97-AF65-F5344CB8AC3E}">
        <p14:creationId xmlns:p14="http://schemas.microsoft.com/office/powerpoint/2010/main" val="14285846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B3A394-3DA7-F345-969A-858AE7194195}"/>
              </a:ext>
            </a:extLst>
          </p:cNvPr>
          <p:cNvSpPr txBox="1"/>
          <p:nvPr/>
        </p:nvSpPr>
        <p:spPr>
          <a:xfrm>
            <a:off x="7264865" y="-2903"/>
            <a:ext cx="4783699" cy="7048083"/>
          </a:xfrm>
          <a:prstGeom prst="rect">
            <a:avLst/>
          </a:prstGeom>
          <a:noFill/>
        </p:spPr>
        <p:txBody>
          <a:bodyPr wrap="square" rtlCol="0">
            <a:spAutoFit/>
          </a:bodyPr>
          <a:lstStyle/>
          <a:p>
            <a:r>
              <a:rPr lang="en-US" sz="3600" dirty="0">
                <a:solidFill>
                  <a:schemeClr val="bg1"/>
                </a:solidFill>
              </a:rPr>
              <a:t>Sunday School is the</a:t>
            </a:r>
          </a:p>
          <a:p>
            <a:r>
              <a:rPr lang="en-US" sz="3600" dirty="0">
                <a:solidFill>
                  <a:schemeClr val="bg1"/>
                </a:solidFill>
              </a:rPr>
              <a:t>catalyst for building</a:t>
            </a:r>
            <a:br>
              <a:rPr lang="en-US" sz="3600" dirty="0">
                <a:solidFill>
                  <a:schemeClr val="bg1"/>
                </a:solidFill>
              </a:rPr>
            </a:br>
            <a:r>
              <a:rPr lang="en-US" sz="3600" b="1" dirty="0">
                <a:solidFill>
                  <a:schemeClr val="accent6"/>
                </a:solidFill>
              </a:rPr>
              <a:t>Biblical Community</a:t>
            </a:r>
            <a:br>
              <a:rPr lang="en-US" sz="3600" b="1" dirty="0">
                <a:solidFill>
                  <a:schemeClr val="bg1"/>
                </a:solidFill>
              </a:rPr>
            </a:br>
            <a:r>
              <a:rPr lang="en-US" sz="3600" dirty="0">
                <a:solidFill>
                  <a:schemeClr val="bg1"/>
                </a:solidFill>
              </a:rPr>
              <a:t>at First Baptist Oxford.</a:t>
            </a:r>
          </a:p>
          <a:p>
            <a:endParaRPr lang="en-US" sz="2000" dirty="0">
              <a:solidFill>
                <a:schemeClr val="bg1"/>
              </a:solidFill>
              <a:latin typeface="+mj-lt"/>
            </a:endParaRPr>
          </a:p>
          <a:p>
            <a:r>
              <a:rPr lang="en-US" sz="3600" dirty="0">
                <a:solidFill>
                  <a:schemeClr val="bg1"/>
                </a:solidFill>
                <a:latin typeface="+mj-lt"/>
              </a:rPr>
              <a:t>Great ideas…</a:t>
            </a:r>
          </a:p>
          <a:p>
            <a:pPr marL="571500" indent="-571500">
              <a:buFont typeface="Arial" panose="020B0604020202020204" pitchFamily="34" charset="0"/>
              <a:buChar char="•"/>
            </a:pPr>
            <a:r>
              <a:rPr lang="en-US" sz="3600" dirty="0">
                <a:solidFill>
                  <a:schemeClr val="bg1"/>
                </a:solidFill>
                <a:latin typeface="+mj-lt"/>
              </a:rPr>
              <a:t>Class committees</a:t>
            </a:r>
          </a:p>
          <a:p>
            <a:pPr marL="571500" indent="-571500">
              <a:buFont typeface="Arial" panose="020B0604020202020204" pitchFamily="34" charset="0"/>
              <a:buChar char="•"/>
            </a:pPr>
            <a:r>
              <a:rPr lang="en-US" sz="3600" dirty="0">
                <a:solidFill>
                  <a:schemeClr val="bg1"/>
                </a:solidFill>
                <a:latin typeface="+mj-lt"/>
              </a:rPr>
              <a:t>Class directory</a:t>
            </a:r>
          </a:p>
          <a:p>
            <a:pPr marL="571500" indent="-571500">
              <a:buFont typeface="Arial" panose="020B0604020202020204" pitchFamily="34" charset="0"/>
              <a:buChar char="•"/>
            </a:pPr>
            <a:r>
              <a:rPr lang="en-US" sz="3600" dirty="0">
                <a:solidFill>
                  <a:schemeClr val="bg1"/>
                </a:solidFill>
                <a:latin typeface="+mj-lt"/>
              </a:rPr>
              <a:t>Class mission projects</a:t>
            </a:r>
          </a:p>
          <a:p>
            <a:pPr marL="571500" indent="-571500">
              <a:buFont typeface="Arial" panose="020B0604020202020204" pitchFamily="34" charset="0"/>
              <a:buChar char="•"/>
            </a:pPr>
            <a:endParaRPr lang="en-US" sz="3600" dirty="0">
              <a:solidFill>
                <a:schemeClr val="bg1"/>
              </a:solidFill>
              <a:latin typeface="+mj-lt"/>
            </a:endParaRPr>
          </a:p>
          <a:p>
            <a:r>
              <a:rPr lang="en-US" sz="3600" dirty="0">
                <a:solidFill>
                  <a:schemeClr val="bg1"/>
                </a:solidFill>
                <a:latin typeface="+mj-lt"/>
              </a:rPr>
              <a:t>Question…</a:t>
            </a:r>
          </a:p>
          <a:p>
            <a:pPr marL="571500" indent="-571500">
              <a:buFont typeface="Arial" panose="020B0604020202020204" pitchFamily="34" charset="0"/>
              <a:buChar char="•"/>
            </a:pPr>
            <a:r>
              <a:rPr lang="en-US" sz="3600" dirty="0">
                <a:solidFill>
                  <a:schemeClr val="bg1"/>
                </a:solidFill>
                <a:latin typeface="+mj-lt"/>
              </a:rPr>
              <a:t>Names on the roll?</a:t>
            </a:r>
          </a:p>
          <a:p>
            <a:endParaRPr lang="en-US" sz="3600" dirty="0">
              <a:solidFill>
                <a:schemeClr val="bg1"/>
              </a:solidFill>
              <a:latin typeface="+mj-lt"/>
            </a:endParaRPr>
          </a:p>
        </p:txBody>
      </p:sp>
    </p:spTree>
    <p:extLst>
      <p:ext uri="{BB962C8B-B14F-4D97-AF65-F5344CB8AC3E}">
        <p14:creationId xmlns:p14="http://schemas.microsoft.com/office/powerpoint/2010/main" val="350434075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07E6-9084-7741-96BE-29A5333DC966}"/>
              </a:ext>
            </a:extLst>
          </p:cNvPr>
          <p:cNvSpPr>
            <a:spLocks noGrp="1"/>
          </p:cNvSpPr>
          <p:nvPr>
            <p:ph type="title"/>
          </p:nvPr>
        </p:nvSpPr>
        <p:spPr/>
        <p:txBody>
          <a:bodyPr>
            <a:normAutofit/>
          </a:bodyPr>
          <a:lstStyle/>
          <a:p>
            <a:pPr algn="ctr"/>
            <a:r>
              <a:rPr lang="en-US" sz="7200" dirty="0"/>
              <a:t>Questions?</a:t>
            </a:r>
          </a:p>
        </p:txBody>
      </p:sp>
      <p:sp>
        <p:nvSpPr>
          <p:cNvPr id="3" name="Content Placeholder 2">
            <a:extLst>
              <a:ext uri="{FF2B5EF4-FFF2-40B4-BE49-F238E27FC236}">
                <a16:creationId xmlns:a16="http://schemas.microsoft.com/office/drawing/2014/main" id="{188A5AF2-FE37-6C47-B0BF-F7DF80987A70}"/>
              </a:ext>
            </a:extLst>
          </p:cNvPr>
          <p:cNvSpPr>
            <a:spLocks noGrp="1"/>
          </p:cNvSpPr>
          <p:nvPr>
            <p:ph idx="1"/>
          </p:nvPr>
        </p:nvSpPr>
        <p:spPr/>
        <p:txBody>
          <a:bodyPr>
            <a:normAutofit/>
          </a:bodyPr>
          <a:lstStyle/>
          <a:p>
            <a:pPr marL="0" indent="0" algn="ctr">
              <a:buNone/>
            </a:pPr>
            <a:r>
              <a:rPr lang="en-US" sz="4400" dirty="0">
                <a:hlinkClick r:id="rId2">
                  <a:extLst>
                    <a:ext uri="{A12FA001-AC4F-418D-AE19-62706E023703}">
                      <ahyp:hlinkClr xmlns:ahyp="http://schemas.microsoft.com/office/drawing/2018/hyperlinkcolor" val="tx"/>
                    </a:ext>
                  </a:extLst>
                </a:hlinkClick>
              </a:rPr>
              <a:t>wigtake@gmail.com</a:t>
            </a:r>
            <a:endParaRPr lang="en-US" sz="4400" dirty="0"/>
          </a:p>
          <a:p>
            <a:pPr marL="0" indent="0" algn="ctr">
              <a:buNone/>
            </a:pPr>
            <a:endParaRPr lang="en-US" sz="4400" dirty="0"/>
          </a:p>
          <a:p>
            <a:pPr marL="0" indent="0" algn="ctr">
              <a:buNone/>
            </a:pPr>
            <a:r>
              <a:rPr lang="en-US" sz="4400" dirty="0"/>
              <a:t>Office phone: 662-234-3515</a:t>
            </a:r>
          </a:p>
        </p:txBody>
      </p:sp>
    </p:spTree>
    <p:extLst>
      <p:ext uri="{BB962C8B-B14F-4D97-AF65-F5344CB8AC3E}">
        <p14:creationId xmlns:p14="http://schemas.microsoft.com/office/powerpoint/2010/main" val="326095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540283" y="112539"/>
            <a:ext cx="4051495" cy="6555641"/>
          </a:xfrm>
          <a:prstGeom prst="rect">
            <a:avLst/>
          </a:prstGeom>
          <a:noFill/>
        </p:spPr>
        <p:txBody>
          <a:bodyPr wrap="square" rtlCol="0">
            <a:spAutoFit/>
          </a:bodyPr>
          <a:lstStyle/>
          <a:p>
            <a:pPr algn="l"/>
            <a:r>
              <a:rPr lang="en-US" sz="6000" b="1" dirty="0">
                <a:solidFill>
                  <a:schemeClr val="bg1"/>
                </a:solidFill>
                <a:latin typeface="+mj-lt"/>
              </a:rPr>
              <a:t>Our</a:t>
            </a:r>
          </a:p>
          <a:p>
            <a:pPr algn="l"/>
            <a:r>
              <a:rPr lang="en-US" sz="6000" b="1" dirty="0">
                <a:solidFill>
                  <a:schemeClr val="bg1"/>
                </a:solidFill>
                <a:latin typeface="+mj-lt"/>
              </a:rPr>
              <a:t>Great God</a:t>
            </a:r>
          </a:p>
          <a:p>
            <a:pPr algn="l"/>
            <a:r>
              <a:rPr lang="en-US" sz="6000" b="1" dirty="0">
                <a:solidFill>
                  <a:schemeClr val="bg1"/>
                </a:solidFill>
                <a:latin typeface="+mj-lt"/>
              </a:rPr>
              <a:t>Is Doing</a:t>
            </a:r>
          </a:p>
          <a:p>
            <a:pPr algn="l"/>
            <a:r>
              <a:rPr lang="en-US" sz="6000" b="1" dirty="0">
                <a:solidFill>
                  <a:schemeClr val="bg1"/>
                </a:solidFill>
                <a:latin typeface="+mj-lt"/>
              </a:rPr>
              <a:t>Great Things</a:t>
            </a:r>
          </a:p>
          <a:p>
            <a:pPr algn="l"/>
            <a:r>
              <a:rPr lang="en-US" sz="6000" b="1" dirty="0">
                <a:solidFill>
                  <a:schemeClr val="bg1"/>
                </a:solidFill>
                <a:latin typeface="+mj-lt"/>
              </a:rPr>
              <a:t>Through His</a:t>
            </a:r>
          </a:p>
          <a:p>
            <a:pPr algn="l"/>
            <a:r>
              <a:rPr lang="en-US" sz="6000" b="1" dirty="0">
                <a:solidFill>
                  <a:schemeClr val="bg1"/>
                </a:solidFill>
                <a:latin typeface="+mj-lt"/>
              </a:rPr>
              <a:t>Great People.</a:t>
            </a:r>
          </a:p>
        </p:txBody>
      </p:sp>
    </p:spTree>
    <p:extLst>
      <p:ext uri="{BB962C8B-B14F-4D97-AF65-F5344CB8AC3E}">
        <p14:creationId xmlns:p14="http://schemas.microsoft.com/office/powerpoint/2010/main" val="32125302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3" y="14063"/>
            <a:ext cx="4860512" cy="7201972"/>
          </a:xfrm>
          <a:prstGeom prst="rect">
            <a:avLst/>
          </a:prstGeom>
          <a:noFill/>
        </p:spPr>
        <p:txBody>
          <a:bodyPr wrap="square" rtlCol="0">
            <a:spAutoFit/>
          </a:bodyPr>
          <a:lstStyle/>
          <a:p>
            <a:pPr algn="l"/>
            <a:r>
              <a:rPr lang="en-US" sz="3600" b="1" dirty="0">
                <a:solidFill>
                  <a:schemeClr val="bg1"/>
                </a:solidFill>
                <a:latin typeface="+mj-lt"/>
              </a:rPr>
              <a:t>We have a history of God using FBC Oxford to impact the world…</a:t>
            </a:r>
          </a:p>
          <a:p>
            <a:pPr algn="l"/>
            <a:endParaRPr lang="en-US" b="1" dirty="0">
              <a:solidFill>
                <a:schemeClr val="bg1"/>
              </a:solidFill>
              <a:latin typeface="+mj-lt"/>
            </a:endParaRPr>
          </a:p>
          <a:p>
            <a:pPr marL="457200" indent="-457200" algn="l">
              <a:buFont typeface="Arial" panose="020B0604020202020204" pitchFamily="34" charset="0"/>
              <a:buChar char="•"/>
            </a:pPr>
            <a:r>
              <a:rPr lang="en-US" sz="2800" b="1" dirty="0">
                <a:solidFill>
                  <a:schemeClr val="bg1"/>
                </a:solidFill>
                <a:latin typeface="+mj-lt"/>
              </a:rPr>
              <a:t>1842 .. Hosea Holcombe.</a:t>
            </a:r>
          </a:p>
          <a:p>
            <a:pPr marL="457200" indent="-457200" algn="l">
              <a:buFont typeface="Arial" panose="020B0604020202020204" pitchFamily="34" charset="0"/>
              <a:buChar char="•"/>
            </a:pPr>
            <a:r>
              <a:rPr lang="en-US" sz="2800" b="1" dirty="0">
                <a:solidFill>
                  <a:schemeClr val="bg1"/>
                </a:solidFill>
                <a:latin typeface="+mj-lt"/>
              </a:rPr>
              <a:t>Members have gone on to serve as presidents of seminaries and universities.</a:t>
            </a:r>
          </a:p>
          <a:p>
            <a:pPr marL="457200" indent="-457200" algn="l">
              <a:buFont typeface="Arial" panose="020B0604020202020204" pitchFamily="34" charset="0"/>
              <a:buChar char="•"/>
            </a:pPr>
            <a:r>
              <a:rPr lang="en-US" sz="2800" b="1" dirty="0">
                <a:solidFill>
                  <a:schemeClr val="bg1"/>
                </a:solidFill>
                <a:latin typeface="+mj-lt"/>
              </a:rPr>
              <a:t>BSU started here.</a:t>
            </a:r>
          </a:p>
          <a:p>
            <a:pPr marL="457200" indent="-457200" algn="l">
              <a:buFont typeface="Arial" panose="020B0604020202020204" pitchFamily="34" charset="0"/>
              <a:buChar char="•"/>
            </a:pPr>
            <a:r>
              <a:rPr lang="en-US" sz="2800" b="1" dirty="0">
                <a:solidFill>
                  <a:schemeClr val="bg1"/>
                </a:solidFill>
                <a:latin typeface="+mj-lt"/>
              </a:rPr>
              <a:t>WMU organized here.</a:t>
            </a:r>
          </a:p>
          <a:p>
            <a:pPr marL="457200" indent="-457200" algn="l">
              <a:buFont typeface="Arial" panose="020B0604020202020204" pitchFamily="34" charset="0"/>
              <a:buChar char="•"/>
            </a:pPr>
            <a:r>
              <a:rPr lang="en-US" sz="2800" b="1" dirty="0">
                <a:solidFill>
                  <a:schemeClr val="bg1"/>
                </a:solidFill>
                <a:latin typeface="+mj-lt"/>
              </a:rPr>
              <a:t>Millions of $$ to take the Gospel to the world.</a:t>
            </a:r>
          </a:p>
          <a:p>
            <a:pPr marL="457200" indent="-457200" algn="l">
              <a:buFont typeface="Arial" panose="020B0604020202020204" pitchFamily="34" charset="0"/>
              <a:buChar char="•"/>
            </a:pPr>
            <a:r>
              <a:rPr lang="en-US" sz="2800" b="1" dirty="0">
                <a:solidFill>
                  <a:schemeClr val="bg1"/>
                </a:solidFill>
                <a:latin typeface="+mj-lt"/>
              </a:rPr>
              <a:t>Today FBC has former family members serving all over the world.</a:t>
            </a:r>
          </a:p>
          <a:p>
            <a:pPr algn="l"/>
            <a:endParaRPr lang="en-US" sz="2800" b="1" dirty="0">
              <a:solidFill>
                <a:schemeClr val="bg1"/>
              </a:solidFill>
              <a:latin typeface="+mj-lt"/>
            </a:endParaRPr>
          </a:p>
        </p:txBody>
      </p:sp>
    </p:spTree>
    <p:extLst>
      <p:ext uri="{BB962C8B-B14F-4D97-AF65-F5344CB8AC3E}">
        <p14:creationId xmlns:p14="http://schemas.microsoft.com/office/powerpoint/2010/main" val="3242439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3" y="14063"/>
            <a:ext cx="4860512" cy="6801862"/>
          </a:xfrm>
          <a:prstGeom prst="rect">
            <a:avLst/>
          </a:prstGeom>
          <a:noFill/>
        </p:spPr>
        <p:txBody>
          <a:bodyPr wrap="square" rtlCol="0">
            <a:spAutoFit/>
          </a:bodyPr>
          <a:lstStyle/>
          <a:p>
            <a:pPr algn="l"/>
            <a:r>
              <a:rPr lang="en-US" sz="3600" b="1" dirty="0">
                <a:solidFill>
                  <a:schemeClr val="bg1"/>
                </a:solidFill>
                <a:latin typeface="+mj-lt"/>
              </a:rPr>
              <a:t>Today’s reality ..</a:t>
            </a:r>
          </a:p>
          <a:p>
            <a:pPr algn="l"/>
            <a:endParaRPr lang="en-US" b="1" dirty="0">
              <a:solidFill>
                <a:schemeClr val="bg1"/>
              </a:solidFill>
              <a:latin typeface="+mj-lt"/>
            </a:endParaRPr>
          </a:p>
          <a:p>
            <a:pPr algn="l"/>
            <a:r>
              <a:rPr lang="en-US" sz="2800" b="1" dirty="0">
                <a:solidFill>
                  <a:schemeClr val="bg1"/>
                </a:solidFill>
                <a:latin typeface="+mj-lt"/>
              </a:rPr>
              <a:t>2010</a:t>
            </a:r>
          </a:p>
          <a:p>
            <a:pPr marL="571500" indent="-571500" algn="l">
              <a:buFont typeface="Arial" panose="020B0604020202020204" pitchFamily="34" charset="0"/>
              <a:buChar char="•"/>
            </a:pPr>
            <a:r>
              <a:rPr lang="en-US" sz="2800" b="1" dirty="0">
                <a:solidFill>
                  <a:schemeClr val="bg1"/>
                </a:solidFill>
                <a:latin typeface="+mj-lt"/>
              </a:rPr>
              <a:t>19,111 in Oxford</a:t>
            </a:r>
          </a:p>
          <a:p>
            <a:pPr marL="571500" indent="-571500" algn="l">
              <a:buFont typeface="Arial" panose="020B0604020202020204" pitchFamily="34" charset="0"/>
              <a:buChar char="•"/>
            </a:pPr>
            <a:r>
              <a:rPr lang="en-US" sz="2800" b="1" dirty="0">
                <a:solidFill>
                  <a:schemeClr val="bg1"/>
                </a:solidFill>
                <a:latin typeface="+mj-lt"/>
              </a:rPr>
              <a:t>17,085 at Ole Miss</a:t>
            </a:r>
          </a:p>
          <a:p>
            <a:pPr marL="571500" indent="-571500" algn="l">
              <a:buFont typeface="Arial" panose="020B0604020202020204" pitchFamily="34" charset="0"/>
              <a:buChar char="•"/>
            </a:pPr>
            <a:r>
              <a:rPr lang="en-US" sz="2800" b="1" dirty="0">
                <a:solidFill>
                  <a:schemeClr val="bg1"/>
                </a:solidFill>
                <a:latin typeface="+mj-lt"/>
              </a:rPr>
              <a:t>1623 at FBC</a:t>
            </a:r>
          </a:p>
          <a:p>
            <a:pPr algn="l"/>
            <a:endParaRPr lang="en-US" b="1" dirty="0">
              <a:solidFill>
                <a:schemeClr val="bg1"/>
              </a:solidFill>
              <a:latin typeface="+mj-lt"/>
            </a:endParaRPr>
          </a:p>
          <a:p>
            <a:pPr algn="l"/>
            <a:r>
              <a:rPr lang="en-US" sz="2800" b="1" dirty="0">
                <a:solidFill>
                  <a:schemeClr val="bg1"/>
                </a:solidFill>
                <a:latin typeface="+mj-lt"/>
              </a:rPr>
              <a:t>2020</a:t>
            </a:r>
          </a:p>
          <a:p>
            <a:pPr marL="571500" indent="-571500" algn="l">
              <a:buFont typeface="Arial" panose="020B0604020202020204" pitchFamily="34" charset="0"/>
              <a:buChar char="•"/>
            </a:pPr>
            <a:r>
              <a:rPr lang="en-US" sz="2800" b="1" dirty="0">
                <a:solidFill>
                  <a:schemeClr val="bg1"/>
                </a:solidFill>
                <a:latin typeface="+mj-lt"/>
              </a:rPr>
              <a:t>25,381 in Oxford</a:t>
            </a:r>
          </a:p>
          <a:p>
            <a:pPr marL="571500" indent="-571500" algn="l">
              <a:buFont typeface="Arial" panose="020B0604020202020204" pitchFamily="34" charset="0"/>
              <a:buChar char="•"/>
            </a:pPr>
            <a:r>
              <a:rPr lang="en-US" sz="2800" b="1" dirty="0">
                <a:solidFill>
                  <a:schemeClr val="bg1"/>
                </a:solidFill>
                <a:latin typeface="+mj-lt"/>
              </a:rPr>
              <a:t>21,000 at Ole Miss</a:t>
            </a:r>
          </a:p>
          <a:p>
            <a:pPr marL="571500" indent="-571500" algn="l">
              <a:buFont typeface="Arial" panose="020B0604020202020204" pitchFamily="34" charset="0"/>
              <a:buChar char="•"/>
            </a:pPr>
            <a:r>
              <a:rPr lang="en-US" sz="2800" b="1" dirty="0">
                <a:solidFill>
                  <a:schemeClr val="bg1"/>
                </a:solidFill>
                <a:latin typeface="+mj-lt"/>
              </a:rPr>
              <a:t>1068 at FBC</a:t>
            </a:r>
          </a:p>
          <a:p>
            <a:pPr marL="571500" indent="-571500" algn="l">
              <a:buFont typeface="Arial" panose="020B0604020202020204" pitchFamily="34" charset="0"/>
              <a:buChar char="•"/>
            </a:pPr>
            <a:endParaRPr lang="en-US" sz="2800" b="1" dirty="0">
              <a:solidFill>
                <a:schemeClr val="bg1"/>
              </a:solidFill>
              <a:latin typeface="+mj-lt"/>
            </a:endParaRPr>
          </a:p>
          <a:p>
            <a:pPr marL="457200" indent="-457200" algn="l">
              <a:buFont typeface="Arial" panose="020B0604020202020204" pitchFamily="34" charset="0"/>
              <a:buChar char="•"/>
            </a:pPr>
            <a:r>
              <a:rPr lang="en-US" sz="2800" b="1" dirty="0">
                <a:solidFill>
                  <a:schemeClr val="bg1"/>
                </a:solidFill>
                <a:latin typeface="+mj-lt"/>
              </a:rPr>
              <a:t>60% of our church membership is 55 </a:t>
            </a:r>
            <a:r>
              <a:rPr lang="en-US" sz="2800" b="1" dirty="0" err="1">
                <a:solidFill>
                  <a:schemeClr val="bg1"/>
                </a:solidFill>
                <a:latin typeface="+mj-lt"/>
              </a:rPr>
              <a:t>yrs</a:t>
            </a:r>
            <a:r>
              <a:rPr lang="en-US" sz="2800" b="1" dirty="0">
                <a:solidFill>
                  <a:schemeClr val="bg1"/>
                </a:solidFill>
                <a:latin typeface="+mj-lt"/>
              </a:rPr>
              <a:t> older.</a:t>
            </a:r>
          </a:p>
          <a:p>
            <a:pPr marL="457200" indent="-457200" algn="l">
              <a:buFont typeface="Arial" panose="020B0604020202020204" pitchFamily="34" charset="0"/>
              <a:buChar char="•"/>
            </a:pPr>
            <a:r>
              <a:rPr lang="en-US" sz="2800" b="1" dirty="0">
                <a:solidFill>
                  <a:schemeClr val="bg1"/>
                </a:solidFill>
                <a:latin typeface="+mj-lt"/>
              </a:rPr>
              <a:t>70% of our giving comes from members 55 </a:t>
            </a:r>
            <a:r>
              <a:rPr lang="en-US" sz="2800" b="1" dirty="0" err="1">
                <a:solidFill>
                  <a:schemeClr val="bg1"/>
                </a:solidFill>
                <a:latin typeface="+mj-lt"/>
              </a:rPr>
              <a:t>yrs</a:t>
            </a:r>
            <a:r>
              <a:rPr lang="en-US" sz="2800" b="1" dirty="0">
                <a:solidFill>
                  <a:schemeClr val="bg1"/>
                </a:solidFill>
                <a:latin typeface="+mj-lt"/>
              </a:rPr>
              <a:t> older.</a:t>
            </a:r>
          </a:p>
        </p:txBody>
      </p:sp>
    </p:spTree>
    <p:extLst>
      <p:ext uri="{BB962C8B-B14F-4D97-AF65-F5344CB8AC3E}">
        <p14:creationId xmlns:p14="http://schemas.microsoft.com/office/powerpoint/2010/main" val="27880835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6836898" y="239146"/>
            <a:ext cx="5324211" cy="6063198"/>
          </a:xfrm>
          <a:prstGeom prst="rect">
            <a:avLst/>
          </a:prstGeom>
          <a:noFill/>
        </p:spPr>
        <p:txBody>
          <a:bodyPr wrap="square" rtlCol="0">
            <a:spAutoFit/>
          </a:bodyPr>
          <a:lstStyle/>
          <a:p>
            <a:pPr algn="ctr"/>
            <a:r>
              <a:rPr lang="en-US" sz="4000" b="1" dirty="0">
                <a:solidFill>
                  <a:schemeClr val="bg1"/>
                </a:solidFill>
                <a:latin typeface="+mj-lt"/>
              </a:rPr>
              <a:t>Our Great God</a:t>
            </a:r>
          </a:p>
          <a:p>
            <a:pPr algn="ctr"/>
            <a:r>
              <a:rPr lang="en-US" sz="4000" b="1" dirty="0">
                <a:solidFill>
                  <a:schemeClr val="bg1"/>
                </a:solidFill>
                <a:latin typeface="+mj-lt"/>
              </a:rPr>
              <a:t>Is Doing Great Things</a:t>
            </a:r>
          </a:p>
          <a:p>
            <a:pPr algn="ctr"/>
            <a:r>
              <a:rPr lang="en-US" sz="4000" b="1" dirty="0">
                <a:solidFill>
                  <a:schemeClr val="bg1"/>
                </a:solidFill>
                <a:latin typeface="+mj-lt"/>
              </a:rPr>
              <a:t>Through His</a:t>
            </a:r>
          </a:p>
          <a:p>
            <a:pPr algn="ctr"/>
            <a:r>
              <a:rPr lang="en-US" sz="4000" b="1" dirty="0">
                <a:solidFill>
                  <a:schemeClr val="bg1"/>
                </a:solidFill>
                <a:latin typeface="+mj-lt"/>
              </a:rPr>
              <a:t>Great People.</a:t>
            </a:r>
          </a:p>
          <a:p>
            <a:pPr algn="ctr"/>
            <a:r>
              <a:rPr lang="en-US" sz="3200" b="1" dirty="0">
                <a:solidFill>
                  <a:schemeClr val="bg1"/>
                </a:solidFill>
                <a:latin typeface="+mj-lt"/>
              </a:rPr>
              <a:t>(Because of a Strong SS)</a:t>
            </a:r>
          </a:p>
          <a:p>
            <a:pPr algn="ctr"/>
            <a:r>
              <a:rPr lang="en-US" sz="3600" b="1" dirty="0">
                <a:solidFill>
                  <a:schemeClr val="bg1"/>
                </a:solidFill>
                <a:latin typeface="+mj-lt"/>
              </a:rPr>
              <a:t>What should we do now?</a:t>
            </a:r>
          </a:p>
          <a:p>
            <a:pPr algn="ctr"/>
            <a:endParaRPr lang="en-US" sz="2400" b="1" dirty="0">
              <a:solidFill>
                <a:schemeClr val="bg1"/>
              </a:solidFill>
              <a:latin typeface="+mj-lt"/>
            </a:endParaRPr>
          </a:p>
          <a:p>
            <a:pPr marL="571500" indent="-571500">
              <a:buFont typeface="Arial" panose="020B0604020202020204" pitchFamily="34" charset="0"/>
              <a:buChar char="•"/>
            </a:pPr>
            <a:r>
              <a:rPr lang="en-US" sz="3200" b="1" dirty="0">
                <a:solidFill>
                  <a:schemeClr val="bg1"/>
                </a:solidFill>
                <a:latin typeface="+mj-lt"/>
              </a:rPr>
              <a:t>We will commit to </a:t>
            </a:r>
            <a:r>
              <a:rPr lang="en-US" sz="3200" b="1" dirty="0">
                <a:solidFill>
                  <a:srgbClr val="FF0000"/>
                </a:solidFill>
                <a:latin typeface="+mj-lt"/>
              </a:rPr>
              <a:t>TEACH</a:t>
            </a:r>
            <a:r>
              <a:rPr lang="en-US" sz="3200" b="1" dirty="0">
                <a:solidFill>
                  <a:schemeClr val="bg1"/>
                </a:solidFill>
                <a:latin typeface="+mj-lt"/>
              </a:rPr>
              <a:t> God’s Word Faithfully.</a:t>
            </a:r>
          </a:p>
          <a:p>
            <a:pPr marL="571500" indent="-571500">
              <a:buFont typeface="Arial" panose="020B0604020202020204" pitchFamily="34" charset="0"/>
              <a:buChar char="•"/>
            </a:pPr>
            <a:r>
              <a:rPr lang="en-US" sz="3200" b="1" dirty="0">
                <a:solidFill>
                  <a:schemeClr val="bg1"/>
                </a:solidFill>
                <a:latin typeface="+mj-lt"/>
              </a:rPr>
              <a:t>We will commit to </a:t>
            </a:r>
            <a:r>
              <a:rPr lang="en-US" sz="3200" b="1" dirty="0">
                <a:solidFill>
                  <a:srgbClr val="FF0000"/>
                </a:solidFill>
                <a:latin typeface="+mj-lt"/>
              </a:rPr>
              <a:t>TRAIN</a:t>
            </a:r>
            <a:r>
              <a:rPr lang="en-US" sz="3200" b="1" dirty="0">
                <a:solidFill>
                  <a:schemeClr val="bg1"/>
                </a:solidFill>
                <a:latin typeface="+mj-lt"/>
              </a:rPr>
              <a:t> God’s People Effectively.</a:t>
            </a:r>
          </a:p>
        </p:txBody>
      </p:sp>
    </p:spTree>
    <p:extLst>
      <p:ext uri="{BB962C8B-B14F-4D97-AF65-F5344CB8AC3E}">
        <p14:creationId xmlns:p14="http://schemas.microsoft.com/office/powerpoint/2010/main" val="4222290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2" y="-7040"/>
            <a:ext cx="4973057" cy="7417415"/>
          </a:xfrm>
          <a:prstGeom prst="rect">
            <a:avLst/>
          </a:prstGeom>
          <a:noFill/>
        </p:spPr>
        <p:txBody>
          <a:bodyPr wrap="square" rtlCol="0">
            <a:spAutoFit/>
          </a:bodyPr>
          <a:lstStyle/>
          <a:p>
            <a:pPr algn="ctr"/>
            <a:r>
              <a:rPr lang="en-US" sz="4000" b="1" dirty="0">
                <a:solidFill>
                  <a:schemeClr val="bg1"/>
                </a:solidFill>
                <a:latin typeface="+mj-lt"/>
              </a:rPr>
              <a:t>Discipleship at </a:t>
            </a:r>
          </a:p>
          <a:p>
            <a:pPr algn="ctr"/>
            <a:r>
              <a:rPr lang="en-US" sz="4000" b="1" dirty="0">
                <a:solidFill>
                  <a:schemeClr val="bg1"/>
                </a:solidFill>
                <a:latin typeface="+mj-lt"/>
              </a:rPr>
              <a:t>First Baptist Oxford</a:t>
            </a:r>
          </a:p>
          <a:p>
            <a:pPr algn="ctr"/>
            <a:r>
              <a:rPr lang="en-US" sz="2000" b="1" dirty="0">
                <a:solidFill>
                  <a:schemeClr val="bg1"/>
                </a:solidFill>
                <a:latin typeface="+mj-lt"/>
              </a:rPr>
              <a:t>What does a TRAINED disciple in Oxford do?</a:t>
            </a:r>
          </a:p>
          <a:p>
            <a:r>
              <a:rPr lang="en-US" sz="4000" b="1" dirty="0">
                <a:solidFill>
                  <a:schemeClr val="accent6"/>
                </a:solidFill>
                <a:latin typeface="+mj-lt"/>
              </a:rPr>
              <a:t>C</a:t>
            </a:r>
            <a:r>
              <a:rPr lang="en-US" sz="3200" b="1" dirty="0">
                <a:solidFill>
                  <a:schemeClr val="bg1"/>
                </a:solidFill>
                <a:latin typeface="+mj-lt"/>
              </a:rPr>
              <a:t> .. Communicate with God</a:t>
            </a:r>
          </a:p>
          <a:p>
            <a:r>
              <a:rPr lang="en-US" sz="3200" b="1" dirty="0">
                <a:solidFill>
                  <a:schemeClr val="bg1"/>
                </a:solidFill>
                <a:latin typeface="+mj-lt"/>
              </a:rPr>
              <a:t>	Through Prayer.</a:t>
            </a:r>
          </a:p>
          <a:p>
            <a:r>
              <a:rPr lang="en-US" sz="4000" b="1" dirty="0">
                <a:solidFill>
                  <a:schemeClr val="accent6"/>
                </a:solidFill>
                <a:latin typeface="+mj-lt"/>
              </a:rPr>
              <a:t>L</a:t>
            </a:r>
            <a:r>
              <a:rPr lang="en-US" sz="3200" b="1" dirty="0">
                <a:solidFill>
                  <a:schemeClr val="bg1"/>
                </a:solidFill>
                <a:latin typeface="+mj-lt"/>
              </a:rPr>
              <a:t> .. Learn to apply</a:t>
            </a:r>
          </a:p>
          <a:p>
            <a:r>
              <a:rPr lang="en-US" sz="3200" b="1" dirty="0">
                <a:solidFill>
                  <a:schemeClr val="bg1"/>
                </a:solidFill>
                <a:latin typeface="+mj-lt"/>
              </a:rPr>
              <a:t>       God’s Word to daily life.</a:t>
            </a:r>
          </a:p>
          <a:p>
            <a:r>
              <a:rPr lang="en-US" sz="4000" b="1" dirty="0">
                <a:solidFill>
                  <a:schemeClr val="accent6"/>
                </a:solidFill>
                <a:latin typeface="+mj-lt"/>
              </a:rPr>
              <a:t>O</a:t>
            </a:r>
            <a:r>
              <a:rPr lang="en-US" sz="3200" b="1" dirty="0">
                <a:solidFill>
                  <a:schemeClr val="bg1"/>
                </a:solidFill>
                <a:latin typeface="+mj-lt"/>
              </a:rPr>
              <a:t> .. Obey God’s Commands.</a:t>
            </a:r>
          </a:p>
          <a:p>
            <a:r>
              <a:rPr lang="en-US" sz="4000" b="1" dirty="0">
                <a:solidFill>
                  <a:schemeClr val="accent6"/>
                </a:solidFill>
                <a:latin typeface="+mj-lt"/>
              </a:rPr>
              <a:t>S</a:t>
            </a:r>
            <a:r>
              <a:rPr lang="en-US" sz="3200" b="1" dirty="0">
                <a:solidFill>
                  <a:schemeClr val="bg1"/>
                </a:solidFill>
                <a:latin typeface="+mj-lt"/>
              </a:rPr>
              <a:t> .. Store God’s Word</a:t>
            </a:r>
          </a:p>
          <a:p>
            <a:r>
              <a:rPr lang="en-US" sz="3200" b="1" dirty="0">
                <a:solidFill>
                  <a:schemeClr val="bg1"/>
                </a:solidFill>
                <a:latin typeface="+mj-lt"/>
              </a:rPr>
              <a:t>       in our heart.</a:t>
            </a:r>
          </a:p>
          <a:p>
            <a:r>
              <a:rPr lang="en-US" sz="4000" b="1" dirty="0">
                <a:solidFill>
                  <a:schemeClr val="accent6"/>
                </a:solidFill>
                <a:latin typeface="+mj-lt"/>
              </a:rPr>
              <a:t>E</a:t>
            </a:r>
            <a:r>
              <a:rPr lang="en-US" sz="3200" b="1" dirty="0">
                <a:solidFill>
                  <a:schemeClr val="bg1"/>
                </a:solidFill>
                <a:latin typeface="+mj-lt"/>
              </a:rPr>
              <a:t> .. Evangelism is a priority.</a:t>
            </a:r>
          </a:p>
          <a:p>
            <a:r>
              <a:rPr lang="en-US" sz="4000" b="1" dirty="0">
                <a:solidFill>
                  <a:schemeClr val="accent6"/>
                </a:solidFill>
                <a:latin typeface="+mj-lt"/>
              </a:rPr>
              <a:t>R</a:t>
            </a:r>
            <a:r>
              <a:rPr lang="en-US" sz="3200" b="1" dirty="0">
                <a:solidFill>
                  <a:schemeClr val="bg1"/>
                </a:solidFill>
                <a:latin typeface="+mj-lt"/>
              </a:rPr>
              <a:t> .. Renew ourselves daily.</a:t>
            </a:r>
          </a:p>
          <a:p>
            <a:endParaRPr lang="en-US" sz="4000" b="1" dirty="0">
              <a:solidFill>
                <a:schemeClr val="bg1"/>
              </a:solidFill>
              <a:latin typeface="+mj-lt"/>
            </a:endParaRPr>
          </a:p>
        </p:txBody>
      </p:sp>
    </p:spTree>
    <p:extLst>
      <p:ext uri="{BB962C8B-B14F-4D97-AF65-F5344CB8AC3E}">
        <p14:creationId xmlns:p14="http://schemas.microsoft.com/office/powerpoint/2010/main" val="15772316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2" y="-42210"/>
            <a:ext cx="4973057" cy="6678751"/>
          </a:xfrm>
          <a:prstGeom prst="rect">
            <a:avLst/>
          </a:prstGeom>
          <a:noFill/>
        </p:spPr>
        <p:txBody>
          <a:bodyPr wrap="square" rtlCol="0">
            <a:spAutoFit/>
          </a:bodyPr>
          <a:lstStyle/>
          <a:p>
            <a:pPr algn="ctr"/>
            <a:r>
              <a:rPr lang="en-US" sz="4000" b="1" dirty="0">
                <a:solidFill>
                  <a:schemeClr val="bg1"/>
                </a:solidFill>
                <a:latin typeface="+mj-lt"/>
              </a:rPr>
              <a:t>Discipleship at </a:t>
            </a:r>
          </a:p>
          <a:p>
            <a:pPr algn="ctr"/>
            <a:r>
              <a:rPr lang="en-US" sz="4000" b="1" dirty="0">
                <a:solidFill>
                  <a:schemeClr val="bg1"/>
                </a:solidFill>
                <a:latin typeface="+mj-lt"/>
              </a:rPr>
              <a:t>First Baptist Oxford</a:t>
            </a:r>
          </a:p>
          <a:p>
            <a:pPr algn="ctr"/>
            <a:r>
              <a:rPr lang="en-US" sz="2000" b="1" dirty="0">
                <a:solidFill>
                  <a:schemeClr val="bg1"/>
                </a:solidFill>
                <a:latin typeface="+mj-lt"/>
              </a:rPr>
              <a:t>What does a disciple in Oxford do?</a:t>
            </a:r>
          </a:p>
          <a:p>
            <a:endParaRPr lang="en-US" b="1" dirty="0">
              <a:solidFill>
                <a:schemeClr val="bg1"/>
              </a:solidFill>
              <a:latin typeface="+mj-lt"/>
            </a:endParaRPr>
          </a:p>
          <a:p>
            <a:pPr algn="ctr"/>
            <a:r>
              <a:rPr lang="en-US" sz="3200" b="1" dirty="0">
                <a:solidFill>
                  <a:schemeClr val="bg1"/>
                </a:solidFill>
                <a:latin typeface="+mj-lt"/>
              </a:rPr>
              <a:t>We Will</a:t>
            </a:r>
          </a:p>
          <a:p>
            <a:pPr algn="ctr"/>
            <a:r>
              <a:rPr lang="en-US" sz="3200" b="1" dirty="0">
                <a:solidFill>
                  <a:schemeClr val="bg1"/>
                </a:solidFill>
                <a:latin typeface="+mj-lt"/>
              </a:rPr>
              <a:t>TEACH Faithfully</a:t>
            </a:r>
          </a:p>
          <a:p>
            <a:pPr algn="ctr"/>
            <a:r>
              <a:rPr lang="en-US" sz="3200" b="1" dirty="0">
                <a:solidFill>
                  <a:schemeClr val="bg1"/>
                </a:solidFill>
                <a:latin typeface="+mj-lt"/>
              </a:rPr>
              <a:t>And</a:t>
            </a:r>
          </a:p>
          <a:p>
            <a:pPr algn="ctr"/>
            <a:r>
              <a:rPr lang="en-US" sz="3200" b="1" dirty="0">
                <a:solidFill>
                  <a:schemeClr val="bg1"/>
                </a:solidFill>
                <a:latin typeface="+mj-lt"/>
              </a:rPr>
              <a:t>TRAIN Effectively.</a:t>
            </a:r>
          </a:p>
          <a:p>
            <a:pPr algn="ctr"/>
            <a:endParaRPr lang="en-US" b="1" dirty="0">
              <a:solidFill>
                <a:schemeClr val="bg1"/>
              </a:solidFill>
              <a:latin typeface="+mj-lt"/>
            </a:endParaRPr>
          </a:p>
          <a:p>
            <a:pPr algn="ctr"/>
            <a:r>
              <a:rPr lang="en-US" b="1" dirty="0">
                <a:solidFill>
                  <a:schemeClr val="bg1"/>
                </a:solidFill>
                <a:latin typeface="+mj-lt"/>
              </a:rPr>
              <a:t>Would you rather have the pilot in the cockpit</a:t>
            </a:r>
          </a:p>
          <a:p>
            <a:pPr algn="ctr"/>
            <a:r>
              <a:rPr lang="en-US" b="1" dirty="0">
                <a:solidFill>
                  <a:schemeClr val="bg1"/>
                </a:solidFill>
                <a:latin typeface="+mj-lt"/>
              </a:rPr>
              <a:t>who was taught or who was trained?</a:t>
            </a:r>
          </a:p>
          <a:p>
            <a:pPr algn="ctr"/>
            <a:endParaRPr lang="en-US" b="1" dirty="0">
              <a:solidFill>
                <a:schemeClr val="bg1"/>
              </a:solidFill>
              <a:latin typeface="+mj-lt"/>
            </a:endParaRPr>
          </a:p>
          <a:p>
            <a:pPr algn="ctr"/>
            <a:r>
              <a:rPr lang="en-US" b="1" dirty="0">
                <a:solidFill>
                  <a:schemeClr val="bg1"/>
                </a:solidFill>
                <a:latin typeface="+mj-lt"/>
              </a:rPr>
              <a:t>Would you rather have a doctor</a:t>
            </a:r>
          </a:p>
          <a:p>
            <a:pPr algn="ctr"/>
            <a:r>
              <a:rPr lang="en-US" b="1" dirty="0">
                <a:solidFill>
                  <a:schemeClr val="bg1"/>
                </a:solidFill>
                <a:latin typeface="+mj-lt"/>
              </a:rPr>
              <a:t>who was taught or who was trained?</a:t>
            </a:r>
          </a:p>
          <a:p>
            <a:pPr algn="ctr"/>
            <a:endParaRPr lang="en-US" b="1" dirty="0">
              <a:solidFill>
                <a:schemeClr val="bg1"/>
              </a:solidFill>
              <a:latin typeface="+mj-lt"/>
            </a:endParaRPr>
          </a:p>
          <a:p>
            <a:pPr algn="ctr"/>
            <a:r>
              <a:rPr lang="en-US" sz="2800" b="1" dirty="0">
                <a:solidFill>
                  <a:schemeClr val="bg1"/>
                </a:solidFill>
                <a:latin typeface="+mj-lt"/>
              </a:rPr>
              <a:t>Oxford has TAUGHT disciples</a:t>
            </a:r>
          </a:p>
          <a:p>
            <a:pPr algn="ctr"/>
            <a:r>
              <a:rPr lang="en-US" sz="2800" b="1" dirty="0">
                <a:solidFill>
                  <a:schemeClr val="bg1"/>
                </a:solidFill>
                <a:latin typeface="+mj-lt"/>
              </a:rPr>
              <a:t>but needs TRAINED disciples.</a:t>
            </a:r>
          </a:p>
        </p:txBody>
      </p:sp>
    </p:spTree>
    <p:extLst>
      <p:ext uri="{BB962C8B-B14F-4D97-AF65-F5344CB8AC3E}">
        <p14:creationId xmlns:p14="http://schemas.microsoft.com/office/powerpoint/2010/main" val="28991903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2" y="-42210"/>
            <a:ext cx="4973057" cy="6863417"/>
          </a:xfrm>
          <a:prstGeom prst="rect">
            <a:avLst/>
          </a:prstGeom>
          <a:noFill/>
        </p:spPr>
        <p:txBody>
          <a:bodyPr wrap="square" rtlCol="0">
            <a:spAutoFit/>
          </a:bodyPr>
          <a:lstStyle/>
          <a:p>
            <a:pPr algn="ctr"/>
            <a:r>
              <a:rPr lang="en-US" sz="4000" b="1" dirty="0">
                <a:solidFill>
                  <a:schemeClr val="bg1"/>
                </a:solidFill>
                <a:latin typeface="+mj-lt"/>
              </a:rPr>
              <a:t>Discipleship at </a:t>
            </a:r>
          </a:p>
          <a:p>
            <a:pPr algn="ctr"/>
            <a:r>
              <a:rPr lang="en-US" sz="4000" b="1" dirty="0">
                <a:solidFill>
                  <a:schemeClr val="bg1"/>
                </a:solidFill>
                <a:latin typeface="+mj-lt"/>
              </a:rPr>
              <a:t>First Baptist Oxford</a:t>
            </a:r>
          </a:p>
          <a:p>
            <a:pPr algn="ctr"/>
            <a:endParaRPr lang="en-US" b="1" dirty="0">
              <a:solidFill>
                <a:schemeClr val="bg1"/>
              </a:solidFill>
              <a:latin typeface="+mj-lt"/>
            </a:endParaRPr>
          </a:p>
          <a:p>
            <a:pPr algn="ctr"/>
            <a:r>
              <a:rPr lang="en-US" sz="3200" b="1" dirty="0">
                <a:solidFill>
                  <a:schemeClr val="bg1"/>
                </a:solidFill>
                <a:latin typeface="+mj-lt"/>
              </a:rPr>
              <a:t>Discipleship Is</a:t>
            </a:r>
          </a:p>
          <a:p>
            <a:pPr algn="ctr"/>
            <a:r>
              <a:rPr lang="en-US" sz="3200" b="1" dirty="0">
                <a:solidFill>
                  <a:schemeClr val="bg1"/>
                </a:solidFill>
                <a:latin typeface="+mj-lt"/>
              </a:rPr>
              <a:t>More Often CAUGHT</a:t>
            </a:r>
          </a:p>
          <a:p>
            <a:pPr algn="ctr"/>
            <a:r>
              <a:rPr lang="en-US" sz="3200" b="1" dirty="0">
                <a:solidFill>
                  <a:schemeClr val="bg1"/>
                </a:solidFill>
                <a:latin typeface="+mj-lt"/>
              </a:rPr>
              <a:t>Than TAUGHT.</a:t>
            </a:r>
          </a:p>
          <a:p>
            <a:pPr algn="ctr"/>
            <a:endParaRPr lang="en-US" sz="1600" b="1" dirty="0">
              <a:solidFill>
                <a:schemeClr val="bg1"/>
              </a:solidFill>
              <a:latin typeface="+mj-lt"/>
            </a:endParaRPr>
          </a:p>
          <a:p>
            <a:pPr algn="ctr"/>
            <a:r>
              <a:rPr lang="en-US" sz="3200" b="1" dirty="0">
                <a:solidFill>
                  <a:schemeClr val="bg1"/>
                </a:solidFill>
                <a:latin typeface="+mj-lt"/>
              </a:rPr>
              <a:t>We have to be</a:t>
            </a:r>
          </a:p>
          <a:p>
            <a:pPr algn="ctr"/>
            <a:r>
              <a:rPr lang="en-US" sz="3200" b="1" dirty="0">
                <a:solidFill>
                  <a:schemeClr val="bg1"/>
                </a:solidFill>
                <a:latin typeface="+mj-lt"/>
              </a:rPr>
              <a:t>CONTAGIOUS.</a:t>
            </a:r>
          </a:p>
          <a:p>
            <a:pPr algn="ctr"/>
            <a:r>
              <a:rPr lang="en-US" sz="2000" b="1" dirty="0">
                <a:solidFill>
                  <a:schemeClr val="bg1"/>
                </a:solidFill>
                <a:latin typeface="+mj-lt"/>
              </a:rPr>
              <a:t>Lose the masks!</a:t>
            </a:r>
          </a:p>
          <a:p>
            <a:pPr algn="ctr"/>
            <a:endParaRPr lang="en-US" b="1" dirty="0">
              <a:solidFill>
                <a:schemeClr val="bg1"/>
              </a:solidFill>
              <a:latin typeface="+mj-lt"/>
            </a:endParaRPr>
          </a:p>
          <a:p>
            <a:pPr algn="ctr"/>
            <a:r>
              <a:rPr lang="en-US" sz="3200" b="1" dirty="0">
                <a:solidFill>
                  <a:schemeClr val="bg1"/>
                </a:solidFill>
                <a:latin typeface="+mj-lt"/>
              </a:rPr>
              <a:t>The C.L.O.S.E.R.</a:t>
            </a:r>
          </a:p>
          <a:p>
            <a:pPr algn="ctr"/>
            <a:r>
              <a:rPr lang="en-US" sz="3200" b="1" dirty="0">
                <a:solidFill>
                  <a:schemeClr val="bg1"/>
                </a:solidFill>
                <a:latin typeface="+mj-lt"/>
              </a:rPr>
              <a:t>We Are To Jesus</a:t>
            </a:r>
          </a:p>
          <a:p>
            <a:pPr algn="ctr"/>
            <a:r>
              <a:rPr lang="en-US" sz="3200" b="1" dirty="0">
                <a:solidFill>
                  <a:schemeClr val="bg1"/>
                </a:solidFill>
                <a:latin typeface="+mj-lt"/>
              </a:rPr>
              <a:t>The More Contagious</a:t>
            </a:r>
          </a:p>
          <a:p>
            <a:pPr algn="ctr"/>
            <a:r>
              <a:rPr lang="en-US" sz="3200" b="1" dirty="0">
                <a:solidFill>
                  <a:schemeClr val="bg1"/>
                </a:solidFill>
                <a:latin typeface="+mj-lt"/>
              </a:rPr>
              <a:t>We Will Be.</a:t>
            </a:r>
          </a:p>
        </p:txBody>
      </p:sp>
    </p:spTree>
    <p:extLst>
      <p:ext uri="{BB962C8B-B14F-4D97-AF65-F5344CB8AC3E}">
        <p14:creationId xmlns:p14="http://schemas.microsoft.com/office/powerpoint/2010/main" val="2444860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4194"/>
            <a:ext cx="4860513" cy="7409480"/>
          </a:xfrm>
        </p:spPr>
        <p:txBody>
          <a:bodyPr vert="horz" lIns="91440" tIns="45720" rIns="91440" bIns="45720" rtlCol="0" anchor="b">
            <a:noAutofit/>
          </a:bodyPr>
          <a:lstStyle/>
          <a:p>
            <a:br>
              <a:rPr lang="en-US" sz="4000" dirty="0">
                <a:solidFill>
                  <a:schemeClr val="bg1"/>
                </a:solidFill>
              </a:rPr>
            </a:br>
            <a:br>
              <a:rPr lang="en-US" sz="4000" dirty="0">
                <a:solidFill>
                  <a:schemeClr val="bg1"/>
                </a:solidFill>
              </a:rPr>
            </a:br>
            <a:br>
              <a:rPr lang="en-US" sz="2400" dirty="0">
                <a:solidFill>
                  <a:schemeClr val="bg1"/>
                </a:solidFill>
              </a:rPr>
            </a:br>
            <a:endParaRPr lang="en-US" sz="28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31CFC3-644A-BE41-ADE2-B42068EBC08D}"/>
              </a:ext>
            </a:extLst>
          </p:cNvPr>
          <p:cNvSpPr txBox="1"/>
          <p:nvPr/>
        </p:nvSpPr>
        <p:spPr>
          <a:xfrm>
            <a:off x="7188052" y="-7040"/>
            <a:ext cx="4973057" cy="7540526"/>
          </a:xfrm>
          <a:prstGeom prst="rect">
            <a:avLst/>
          </a:prstGeom>
          <a:noFill/>
        </p:spPr>
        <p:txBody>
          <a:bodyPr wrap="square" rtlCol="0">
            <a:spAutoFit/>
          </a:bodyPr>
          <a:lstStyle/>
          <a:p>
            <a:pPr algn="ctr"/>
            <a:r>
              <a:rPr lang="en-US" sz="4000" b="1" dirty="0">
                <a:solidFill>
                  <a:schemeClr val="bg1"/>
                </a:solidFill>
                <a:latin typeface="+mj-lt"/>
              </a:rPr>
              <a:t>Discipleship at </a:t>
            </a:r>
          </a:p>
          <a:p>
            <a:pPr algn="ctr"/>
            <a:r>
              <a:rPr lang="en-US" sz="4000" b="1" dirty="0">
                <a:solidFill>
                  <a:schemeClr val="bg1"/>
                </a:solidFill>
                <a:latin typeface="+mj-lt"/>
              </a:rPr>
              <a:t>First Baptist Oxford</a:t>
            </a:r>
          </a:p>
          <a:p>
            <a:pPr algn="ctr"/>
            <a:endParaRPr lang="en-US" sz="2000" b="1" dirty="0">
              <a:solidFill>
                <a:schemeClr val="bg1"/>
              </a:solidFill>
              <a:latin typeface="+mj-lt"/>
            </a:endParaRPr>
          </a:p>
          <a:p>
            <a:r>
              <a:rPr lang="en-US" sz="3200" b="1" dirty="0">
                <a:solidFill>
                  <a:schemeClr val="bg1"/>
                </a:solidFill>
                <a:latin typeface="+mj-lt"/>
              </a:rPr>
              <a:t>We Must Model These:</a:t>
            </a:r>
          </a:p>
          <a:p>
            <a:r>
              <a:rPr lang="en-US" sz="3600" b="1" dirty="0">
                <a:solidFill>
                  <a:schemeClr val="accent6"/>
                </a:solidFill>
                <a:latin typeface="+mj-lt"/>
              </a:rPr>
              <a:t>C</a:t>
            </a:r>
            <a:r>
              <a:rPr lang="en-US" sz="2800" b="1" dirty="0">
                <a:solidFill>
                  <a:schemeClr val="bg1"/>
                </a:solidFill>
                <a:latin typeface="+mj-lt"/>
              </a:rPr>
              <a:t> .. Communicate with God</a:t>
            </a:r>
          </a:p>
          <a:p>
            <a:r>
              <a:rPr lang="en-US" sz="2800" b="1" dirty="0">
                <a:solidFill>
                  <a:schemeClr val="bg1"/>
                </a:solidFill>
                <a:latin typeface="+mj-lt"/>
              </a:rPr>
              <a:t>	Through Prayer.</a:t>
            </a:r>
          </a:p>
          <a:p>
            <a:r>
              <a:rPr lang="en-US" sz="3600" b="1" dirty="0">
                <a:solidFill>
                  <a:schemeClr val="accent6"/>
                </a:solidFill>
                <a:latin typeface="+mj-lt"/>
              </a:rPr>
              <a:t>L</a:t>
            </a:r>
            <a:r>
              <a:rPr lang="en-US" sz="2800" b="1" dirty="0">
                <a:solidFill>
                  <a:schemeClr val="bg1"/>
                </a:solidFill>
                <a:latin typeface="+mj-lt"/>
              </a:rPr>
              <a:t> .. Learn to apply</a:t>
            </a:r>
          </a:p>
          <a:p>
            <a:r>
              <a:rPr lang="en-US" sz="2800" b="1" dirty="0">
                <a:solidFill>
                  <a:schemeClr val="bg1"/>
                </a:solidFill>
                <a:latin typeface="+mj-lt"/>
              </a:rPr>
              <a:t>       God’s Word to daily life.</a:t>
            </a:r>
          </a:p>
          <a:p>
            <a:r>
              <a:rPr lang="en-US" sz="3600" b="1" dirty="0">
                <a:solidFill>
                  <a:schemeClr val="accent6"/>
                </a:solidFill>
                <a:latin typeface="+mj-lt"/>
              </a:rPr>
              <a:t>O</a:t>
            </a:r>
            <a:r>
              <a:rPr lang="en-US" sz="2800" b="1" dirty="0">
                <a:solidFill>
                  <a:schemeClr val="bg1"/>
                </a:solidFill>
                <a:latin typeface="+mj-lt"/>
              </a:rPr>
              <a:t> .. Obey God’s Commands.</a:t>
            </a:r>
          </a:p>
          <a:p>
            <a:r>
              <a:rPr lang="en-US" sz="3600" b="1" dirty="0">
                <a:solidFill>
                  <a:schemeClr val="accent6"/>
                </a:solidFill>
                <a:latin typeface="+mj-lt"/>
              </a:rPr>
              <a:t>S</a:t>
            </a:r>
            <a:r>
              <a:rPr lang="en-US" sz="2800" b="1" dirty="0">
                <a:solidFill>
                  <a:schemeClr val="bg1"/>
                </a:solidFill>
                <a:latin typeface="+mj-lt"/>
              </a:rPr>
              <a:t> .. Store God’s Word</a:t>
            </a:r>
          </a:p>
          <a:p>
            <a:r>
              <a:rPr lang="en-US" sz="2800" b="1" dirty="0">
                <a:solidFill>
                  <a:schemeClr val="bg1"/>
                </a:solidFill>
                <a:latin typeface="+mj-lt"/>
              </a:rPr>
              <a:t>       in our heart.</a:t>
            </a:r>
          </a:p>
          <a:p>
            <a:r>
              <a:rPr lang="en-US" sz="3600" b="1" dirty="0">
                <a:solidFill>
                  <a:schemeClr val="accent6"/>
                </a:solidFill>
                <a:latin typeface="+mj-lt"/>
              </a:rPr>
              <a:t>E</a:t>
            </a:r>
            <a:r>
              <a:rPr lang="en-US" sz="2800" b="1" dirty="0">
                <a:solidFill>
                  <a:schemeClr val="bg1"/>
                </a:solidFill>
                <a:latin typeface="+mj-lt"/>
              </a:rPr>
              <a:t> .. Evangelism is a priority.</a:t>
            </a:r>
          </a:p>
          <a:p>
            <a:r>
              <a:rPr lang="en-US" sz="3600" b="1" dirty="0">
                <a:solidFill>
                  <a:schemeClr val="accent6"/>
                </a:solidFill>
                <a:latin typeface="+mj-lt"/>
              </a:rPr>
              <a:t>R</a:t>
            </a:r>
            <a:r>
              <a:rPr lang="en-US" sz="2800" b="1" dirty="0">
                <a:solidFill>
                  <a:schemeClr val="bg1"/>
                </a:solidFill>
                <a:latin typeface="+mj-lt"/>
              </a:rPr>
              <a:t> .. Renew ourselves daily.</a:t>
            </a:r>
          </a:p>
          <a:p>
            <a:endParaRPr lang="en-US" sz="4000" b="1" dirty="0">
              <a:solidFill>
                <a:schemeClr val="bg1"/>
              </a:solidFill>
              <a:latin typeface="+mj-lt"/>
            </a:endParaRPr>
          </a:p>
        </p:txBody>
      </p:sp>
    </p:spTree>
    <p:extLst>
      <p:ext uri="{BB962C8B-B14F-4D97-AF65-F5344CB8AC3E}">
        <p14:creationId xmlns:p14="http://schemas.microsoft.com/office/powerpoint/2010/main" val="235061033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a:solidFill>
              <a:schemeClr val="bg1"/>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867</Words>
  <Application>Microsoft Macintosh PowerPoint</Application>
  <PresentationFormat>Widescreen</PresentationFormat>
  <Paragraphs>194</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   </vt:lpstr>
      <vt:lpstr>   </vt:lpstr>
      <vt:lpstr>   </vt:lpstr>
      <vt:lpstr>   </vt:lpstr>
      <vt:lpstr>   </vt:lpstr>
      <vt:lpstr>   </vt:lpstr>
      <vt:lpstr>   </vt:lpstr>
      <vt:lpstr>   </vt:lpstr>
      <vt:lpstr>   </vt:lpstr>
      <vt:lpstr>Sunday School is the catalyst for building Biblical Community at First Baptist Oxford.   The Best work to build Biblical Community in their group.   The Best reach out to those on the edge.   The Best teach for application.   The Best Teachers know the roles.   TONIGHT! The Best understand Discipleship! And questions!</vt:lpstr>
      <vt:lpstr>Sunday School is the catalyst for building Biblical Community at First Baptist Oxford.  The Best understand the roles.   Role #1 .. Shepherd Role #2 .. Teacher Role #3 .. Leader   </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   </vt:lpstr>
      <vt:lpstr>   </vt:lpstr>
      <vt:lpstr>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Liesa Holeman</dc:creator>
  <cp:lastModifiedBy>Liesa Holeman</cp:lastModifiedBy>
  <cp:revision>18</cp:revision>
  <dcterms:created xsi:type="dcterms:W3CDTF">2020-09-22T22:50:06Z</dcterms:created>
  <dcterms:modified xsi:type="dcterms:W3CDTF">2020-09-30T00:38:00Z</dcterms:modified>
</cp:coreProperties>
</file>