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258" r:id="rId3"/>
    <p:sldId id="290" r:id="rId4"/>
    <p:sldId id="291" r:id="rId5"/>
    <p:sldId id="292" r:id="rId6"/>
    <p:sldId id="293" r:id="rId7"/>
    <p:sldId id="294" r:id="rId8"/>
    <p:sldId id="295" r:id="rId9"/>
    <p:sldId id="259" r:id="rId10"/>
    <p:sldId id="260" r:id="rId11"/>
    <p:sldId id="261" r:id="rId12"/>
    <p:sldId id="262" r:id="rId13"/>
    <p:sldId id="263" r:id="rId14"/>
    <p:sldId id="278" r:id="rId15"/>
    <p:sldId id="268" r:id="rId16"/>
    <p:sldId id="271" r:id="rId17"/>
    <p:sldId id="296" r:id="rId18"/>
    <p:sldId id="277" r:id="rId19"/>
    <p:sldId id="348" r:id="rId20"/>
    <p:sldId id="297" r:id="rId21"/>
    <p:sldId id="298" r:id="rId22"/>
    <p:sldId id="299" r:id="rId23"/>
    <p:sldId id="279" r:id="rId24"/>
    <p:sldId id="280" r:id="rId25"/>
    <p:sldId id="301" r:id="rId26"/>
    <p:sldId id="307" r:id="rId27"/>
    <p:sldId id="274" r:id="rId28"/>
    <p:sldId id="323" r:id="rId29"/>
    <p:sldId id="325" r:id="rId30"/>
    <p:sldId id="321" r:id="rId31"/>
    <p:sldId id="322" r:id="rId32"/>
    <p:sldId id="349" r:id="rId33"/>
    <p:sldId id="352" r:id="rId34"/>
    <p:sldId id="354" r:id="rId35"/>
    <p:sldId id="305" r:id="rId36"/>
    <p:sldId id="326" r:id="rId37"/>
    <p:sldId id="331" r:id="rId38"/>
    <p:sldId id="332" r:id="rId39"/>
    <p:sldId id="333" r:id="rId40"/>
    <p:sldId id="335" r:id="rId41"/>
    <p:sldId id="337" r:id="rId42"/>
    <p:sldId id="336" r:id="rId4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1"/>
    <p:restoredTop sz="94659"/>
  </p:normalViewPr>
  <p:slideViewPr>
    <p:cSldViewPr>
      <p:cViewPr varScale="1">
        <p:scale>
          <a:sx n="117" d="100"/>
          <a:sy n="117" d="100"/>
        </p:scale>
        <p:origin x="12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6BEA-1C74-4F37-89D0-C80FF25565B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8D10-0E9A-49DF-8289-8B6D2E75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4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6BEA-1C74-4F37-89D0-C80FF25565B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8D10-0E9A-49DF-8289-8B6D2E75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3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6BEA-1C74-4F37-89D0-C80FF25565B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8D10-0E9A-49DF-8289-8B6D2E75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6BEA-1C74-4F37-89D0-C80FF25565B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8D10-0E9A-49DF-8289-8B6D2E75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5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6BEA-1C74-4F37-89D0-C80FF25565B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8D10-0E9A-49DF-8289-8B6D2E75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6BEA-1C74-4F37-89D0-C80FF25565B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8D10-0E9A-49DF-8289-8B6D2E75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5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6BEA-1C74-4F37-89D0-C80FF25565B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8D10-0E9A-49DF-8289-8B6D2E75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0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6BEA-1C74-4F37-89D0-C80FF25565B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8D10-0E9A-49DF-8289-8B6D2E75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6BEA-1C74-4F37-89D0-C80FF25565B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8D10-0E9A-49DF-8289-8B6D2E75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8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6BEA-1C74-4F37-89D0-C80FF25565B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8D10-0E9A-49DF-8289-8B6D2E75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8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6BEA-1C74-4F37-89D0-C80FF25565B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8D10-0E9A-49DF-8289-8B6D2E75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6BEA-1C74-4F37-89D0-C80FF25565B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98D10-0E9A-49DF-8289-8B6D2E75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6675-98E2-F14A-B35F-9C3EF4648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F4FD7-7B07-AF4F-9638-54FFEE540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00E56-77C5-6B4A-8F45-8B2A3D1D9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44" y="213694"/>
            <a:ext cx="4220208" cy="272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img.brainjet.com/filter:scale/slides/1/2/9/8/7/3/1298730867/a023940459a543ede7c6753872d99baa97d53e0f.jpeg?mw=6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64" y="3019424"/>
            <a:ext cx="2928938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68464"/>
            <a:ext cx="1896928" cy="269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58" l="2344" r="95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596">
            <a:off x="2541693" y="1426193"/>
            <a:ext cx="3743543" cy="28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095"/>
            <a:ext cx="2074496" cy="167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95718" y="43071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90s</a:t>
            </a:r>
          </a:p>
        </p:txBody>
      </p:sp>
    </p:spTree>
    <p:extLst>
      <p:ext uri="{BB962C8B-B14F-4D97-AF65-F5344CB8AC3E}">
        <p14:creationId xmlns:p14="http://schemas.microsoft.com/office/powerpoint/2010/main" val="113348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https://www.adorama.com/alc/wp-content/uploads/files_images/articles/LG%20Electronics%2032LB520B%2032in%20LED%20HDTV-300x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76" y="1875823"/>
            <a:ext cx="2627424" cy="245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08300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2"/>
          <a:stretch/>
        </p:blipFill>
        <p:spPr bwMode="auto">
          <a:xfrm>
            <a:off x="5033206" y="1962150"/>
            <a:ext cx="1842919" cy="155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9" y="2080121"/>
            <a:ext cx="1538946" cy="239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39" y="420085"/>
            <a:ext cx="2977455" cy="136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0" y="597528"/>
            <a:ext cx="2819170" cy="10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694" y="470994"/>
            <a:ext cx="238430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95718" y="43071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Ealy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00s</a:t>
            </a:r>
          </a:p>
        </p:txBody>
      </p:sp>
    </p:spTree>
    <p:extLst>
      <p:ext uri="{BB962C8B-B14F-4D97-AF65-F5344CB8AC3E}">
        <p14:creationId xmlns:p14="http://schemas.microsoft.com/office/powerpoint/2010/main" val="233475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dia.wired.com/photos/5952d4f5ae4a4866ec227956/master/pass/iPhone-AP_0701090702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2"/>
          <a:stretch/>
        </p:blipFill>
        <p:spPr bwMode="auto">
          <a:xfrm>
            <a:off x="0" y="0"/>
            <a:ext cx="9144000" cy="513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97155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42059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3771933" cy="2121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64" y="180217"/>
            <a:ext cx="4007136" cy="225401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5" y="2888387"/>
            <a:ext cx="4006690" cy="240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159">
            <a:off x="2910596" y="2126254"/>
            <a:ext cx="1655117" cy="1655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48" y="2434231"/>
            <a:ext cx="3636436" cy="20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0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666750"/>
            <a:ext cx="7598179" cy="29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4" b="18889"/>
          <a:stretch/>
        </p:blipFill>
        <p:spPr>
          <a:xfrm>
            <a:off x="457200" y="885215"/>
            <a:ext cx="8229600" cy="29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4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19150"/>
            <a:ext cx="640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Current Digital Reality: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tabLst>
                <a:tab pos="519113" algn="l"/>
              </a:tabLst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9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19150"/>
            <a:ext cx="6400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Current Digital Reality: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7200">
              <a:buFont typeface="Arial" panose="020B0604020202020204" pitchFamily="34" charset="0"/>
              <a:buChar char="•"/>
              <a:tabLst>
                <a:tab pos="519113" algn="l"/>
              </a:tabLst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Constant connection</a:t>
            </a:r>
          </a:p>
          <a:p>
            <a:pPr marL="457200">
              <a:tabLst>
                <a:tab pos="519113" algn="l"/>
              </a:tabLst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10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136922"/>
            <a:ext cx="8915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Statistics</a:t>
            </a:r>
          </a:p>
          <a:p>
            <a:pPr algn="ctr"/>
            <a:endParaRPr lang="en-US" sz="1200" dirty="0"/>
          </a:p>
          <a:p>
            <a:pPr algn="ctr">
              <a:tabLst>
                <a:tab pos="519113" algn="l"/>
              </a:tabLst>
            </a:pPr>
            <a:r>
              <a:rPr lang="en-US" sz="2800" dirty="0"/>
              <a:t>36% of teens/26% of parents check phones</a:t>
            </a:r>
          </a:p>
          <a:p>
            <a:pPr algn="ctr">
              <a:tabLst>
                <a:tab pos="519113" algn="l"/>
              </a:tabLst>
            </a:pPr>
            <a:r>
              <a:rPr lang="en-US" sz="2800" dirty="0"/>
              <a:t>at least once during the night.</a:t>
            </a:r>
          </a:p>
          <a:p>
            <a:pPr algn="ctr">
              <a:tabLst>
                <a:tab pos="519113" algn="l"/>
              </a:tabLst>
            </a:pPr>
            <a:endParaRPr lang="en-US" sz="1050" dirty="0"/>
          </a:p>
          <a:p>
            <a:pPr algn="ctr">
              <a:tabLst>
                <a:tab pos="519113" algn="l"/>
              </a:tabLst>
            </a:pPr>
            <a:r>
              <a:rPr lang="en-US" sz="2800" dirty="0"/>
              <a:t>44% of teens get their news from YouTube.</a:t>
            </a:r>
          </a:p>
          <a:p>
            <a:pPr algn="ctr">
              <a:tabLst>
                <a:tab pos="519113" algn="l"/>
              </a:tabLst>
            </a:pPr>
            <a:endParaRPr lang="en-US" sz="1050" dirty="0"/>
          </a:p>
          <a:p>
            <a:pPr algn="ctr">
              <a:tabLst>
                <a:tab pos="519113" algn="l"/>
              </a:tabLst>
            </a:pPr>
            <a:r>
              <a:rPr lang="en-US" sz="2800" dirty="0"/>
              <a:t>Ages 8 to 12 spend 4:44 on average on-line per day.</a:t>
            </a:r>
          </a:p>
          <a:p>
            <a:pPr algn="ctr">
              <a:tabLst>
                <a:tab pos="519113" algn="l"/>
              </a:tabLst>
            </a:pPr>
            <a:r>
              <a:rPr lang="en-US" sz="2800" dirty="0"/>
              <a:t>&lt;$35,000 income is 5:49 per day.</a:t>
            </a:r>
          </a:p>
          <a:p>
            <a:pPr algn="ctr">
              <a:tabLst>
                <a:tab pos="519113" algn="l"/>
              </a:tabLst>
            </a:pPr>
            <a:r>
              <a:rPr lang="en-US" sz="2800" dirty="0"/>
              <a:t>69% of 12 years </a:t>
            </a:r>
            <a:r>
              <a:rPr lang="en-US" sz="2800" dirty="0" err="1"/>
              <a:t>olds</a:t>
            </a:r>
            <a:r>
              <a:rPr lang="en-US" sz="2800" dirty="0"/>
              <a:t> have a smart phone.</a:t>
            </a:r>
          </a:p>
          <a:p>
            <a:pPr algn="ctr">
              <a:tabLst>
                <a:tab pos="519113" algn="l"/>
              </a:tabLst>
            </a:pPr>
            <a:r>
              <a:rPr lang="en-US" sz="2800" dirty="0"/>
              <a:t>Boys play games. Girls watch movies/music.</a:t>
            </a:r>
          </a:p>
        </p:txBody>
      </p:sp>
    </p:spTree>
    <p:extLst>
      <p:ext uri="{BB962C8B-B14F-4D97-AF65-F5344CB8AC3E}">
        <p14:creationId xmlns:p14="http://schemas.microsoft.com/office/powerpoint/2010/main" val="2939778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1905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Statistics</a:t>
            </a:r>
          </a:p>
          <a:p>
            <a:pPr algn="ctr"/>
            <a:endParaRPr lang="en-US" sz="1400" dirty="0"/>
          </a:p>
          <a:p>
            <a:pPr algn="ctr">
              <a:tabLst>
                <a:tab pos="519113" algn="l"/>
              </a:tabLst>
            </a:pPr>
            <a:r>
              <a:rPr lang="en-US" sz="2800" dirty="0"/>
              <a:t>Ages 13 to 18 spend 7:22 on average on-line per day.</a:t>
            </a:r>
          </a:p>
          <a:p>
            <a:pPr algn="ctr">
              <a:tabLst>
                <a:tab pos="519113" algn="l"/>
              </a:tabLst>
            </a:pPr>
            <a:r>
              <a:rPr lang="en-US" sz="2800" dirty="0"/>
              <a:t>&lt;$35,000 income is 8:32 per day.</a:t>
            </a:r>
          </a:p>
          <a:p>
            <a:pPr algn="ctr">
              <a:tabLst>
                <a:tab pos="519113" algn="l"/>
              </a:tabLst>
            </a:pPr>
            <a:r>
              <a:rPr lang="en-US" sz="2800" dirty="0"/>
              <a:t>89% of 16 year </a:t>
            </a:r>
            <a:r>
              <a:rPr lang="en-US" sz="2800" dirty="0" err="1"/>
              <a:t>olds</a:t>
            </a:r>
            <a:r>
              <a:rPr lang="en-US" sz="2800" dirty="0"/>
              <a:t> have a smart phone.</a:t>
            </a:r>
          </a:p>
          <a:p>
            <a:pPr algn="ctr">
              <a:tabLst>
                <a:tab pos="519113" algn="l"/>
              </a:tabLst>
            </a:pPr>
            <a:endParaRPr lang="en-US" sz="1200" dirty="0"/>
          </a:p>
          <a:p>
            <a:pPr algn="ctr">
              <a:tabLst>
                <a:tab pos="519113" algn="l"/>
              </a:tabLst>
            </a:pPr>
            <a:r>
              <a:rPr lang="en-US" sz="2800" dirty="0"/>
              <a:t>36% of teen girls have sent nude/semi nude photos.</a:t>
            </a:r>
          </a:p>
          <a:p>
            <a:pPr algn="ctr">
              <a:tabLst>
                <a:tab pos="519113" algn="l"/>
              </a:tabLst>
            </a:pPr>
            <a:r>
              <a:rPr lang="en-US" sz="2800" dirty="0"/>
              <a:t>39% of teen boys have sent nude/semi nude photos.</a:t>
            </a:r>
          </a:p>
          <a:p>
            <a:pPr algn="ctr">
              <a:tabLst>
                <a:tab pos="519113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463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025426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WE HERE?</a:t>
            </a:r>
          </a:p>
        </p:txBody>
      </p:sp>
    </p:spTree>
    <p:extLst>
      <p:ext uri="{BB962C8B-B14F-4D97-AF65-F5344CB8AC3E}">
        <p14:creationId xmlns:p14="http://schemas.microsoft.com/office/powerpoint/2010/main" val="1133488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19150"/>
            <a:ext cx="6400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Current Digital Reality: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7200">
              <a:buFont typeface="Arial" panose="020B0604020202020204" pitchFamily="34" charset="0"/>
              <a:buChar char="•"/>
              <a:tabLst>
                <a:tab pos="519113" algn="l"/>
              </a:tabLst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Constant connection</a:t>
            </a:r>
          </a:p>
          <a:p>
            <a:pPr marL="914400" indent="-457200">
              <a:buFont typeface="Arial" panose="020B0604020202020204" pitchFamily="34" charset="0"/>
              <a:buChar char="•"/>
              <a:tabLst>
                <a:tab pos="519113" algn="l"/>
              </a:tabLst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Excessive Access</a:t>
            </a:r>
          </a:p>
        </p:txBody>
      </p:sp>
    </p:spTree>
    <p:extLst>
      <p:ext uri="{BB962C8B-B14F-4D97-AF65-F5344CB8AC3E}">
        <p14:creationId xmlns:p14="http://schemas.microsoft.com/office/powerpoint/2010/main" val="3346310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19150"/>
            <a:ext cx="64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Current Digital Reality: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7200">
              <a:buFont typeface="Arial" panose="020B0604020202020204" pitchFamily="34" charset="0"/>
              <a:buChar char="•"/>
              <a:tabLst>
                <a:tab pos="519113" algn="l"/>
              </a:tabLst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Constant connection</a:t>
            </a:r>
          </a:p>
          <a:p>
            <a:pPr marL="914400" indent="-457200">
              <a:buFont typeface="Arial" panose="020B0604020202020204" pitchFamily="34" charset="0"/>
              <a:buChar char="•"/>
              <a:tabLst>
                <a:tab pos="519113" algn="l"/>
              </a:tabLst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Excessive Access</a:t>
            </a:r>
          </a:p>
          <a:p>
            <a:pPr marL="914400" indent="-457200">
              <a:buFont typeface="Arial" panose="020B0604020202020204" pitchFamily="34" charset="0"/>
              <a:buChar char="•"/>
              <a:tabLst>
                <a:tab pos="519113" algn="l"/>
              </a:tabLst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Impersonal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346310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19150"/>
            <a:ext cx="6400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Current Digital Reality: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7200">
              <a:buFont typeface="Arial" panose="020B0604020202020204" pitchFamily="34" charset="0"/>
              <a:buChar char="•"/>
              <a:tabLst>
                <a:tab pos="519113" algn="l"/>
              </a:tabLst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Constant connection</a:t>
            </a:r>
          </a:p>
          <a:p>
            <a:pPr marL="914400" indent="-457200">
              <a:buFont typeface="Arial" panose="020B0604020202020204" pitchFamily="34" charset="0"/>
              <a:buChar char="•"/>
              <a:tabLst>
                <a:tab pos="519113" algn="l"/>
              </a:tabLst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Excessive Access</a:t>
            </a:r>
          </a:p>
          <a:p>
            <a:pPr marL="914400" indent="-457200">
              <a:buFont typeface="Arial" panose="020B0604020202020204" pitchFamily="34" charset="0"/>
              <a:buChar char="•"/>
              <a:tabLst>
                <a:tab pos="519113" algn="l"/>
              </a:tabLst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Impersonal Communication</a:t>
            </a:r>
          </a:p>
          <a:p>
            <a:pPr marL="914400" indent="-457200">
              <a:buFont typeface="Arial" panose="020B0604020202020204" pitchFamily="34" charset="0"/>
              <a:buChar char="•"/>
              <a:tabLst>
                <a:tab pos="519113" algn="l"/>
              </a:tabLst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Immediate Reaction</a:t>
            </a:r>
          </a:p>
        </p:txBody>
      </p:sp>
    </p:spTree>
    <p:extLst>
      <p:ext uri="{BB962C8B-B14F-4D97-AF65-F5344CB8AC3E}">
        <p14:creationId xmlns:p14="http://schemas.microsoft.com/office/powerpoint/2010/main" val="3346310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823" y="538842"/>
            <a:ext cx="5807121" cy="340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519113" algn="l"/>
              </a:tabLs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OUR RESPONSE:</a:t>
            </a:r>
          </a:p>
          <a:p>
            <a:pPr algn="ctr">
              <a:tabLst>
                <a:tab pos="519113" algn="l"/>
              </a:tabLst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519113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Alienation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tabLst>
                <a:tab pos="51911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Church in a Bunker</a:t>
            </a:r>
          </a:p>
          <a:p>
            <a:pPr algn="ctr">
              <a:tabLst>
                <a:tab pos="519113" algn="l"/>
              </a:tabLst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519113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Accommodation</a:t>
            </a:r>
          </a:p>
          <a:p>
            <a:pPr algn="ctr">
              <a:tabLst>
                <a:tab pos="51911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Church on a leash</a:t>
            </a:r>
          </a:p>
          <a:p>
            <a:pPr algn="ctr">
              <a:tabLst>
                <a:tab pos="519113" algn="l"/>
              </a:tabLst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519113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Infiltration &amp; Transformation</a:t>
            </a:r>
          </a:p>
          <a:p>
            <a:pPr algn="ctr">
              <a:tabLst>
                <a:tab pos="51911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Church in the world but not of the world</a:t>
            </a:r>
          </a:p>
        </p:txBody>
      </p:sp>
      <p:pic>
        <p:nvPicPr>
          <p:cNvPr id="9218" name="Picture 2" descr="https://images-na.ssl-images-amazon.com/images/I/41qJZ9WnkDL._SY34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55" y="742950"/>
            <a:ext cx="2139430" cy="320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90550"/>
            <a:ext cx="8210266" cy="3048000"/>
          </a:xfrm>
          <a:prstGeom prst="rect">
            <a:avLst/>
          </a:prstGeom>
          <a:solidFill>
            <a:srgbClr val="000000">
              <a:alpha val="6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742950"/>
            <a:ext cx="8057866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12:2</a:t>
            </a:r>
          </a:p>
          <a:p>
            <a:pPr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conform to the pattern of this world, but be transformed by the renewing of your mind. Then you will be able to test and approve what God’s will is - his good, pleasing and perfect will.</a:t>
            </a:r>
          </a:p>
          <a:p>
            <a:pPr>
              <a:lnSpc>
                <a:spcPct val="90000"/>
              </a:lnSpc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88043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77383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30429"/>
            <a:ext cx="8382000" cy="3276600"/>
          </a:xfrm>
          <a:prstGeom prst="rect">
            <a:avLst/>
          </a:prstGeom>
          <a:solidFill>
            <a:srgbClr val="000000">
              <a:alpha val="67059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6250" y="754785"/>
            <a:ext cx="81915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5:15-17 </a:t>
            </a:r>
          </a:p>
          <a:p>
            <a:pPr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very careful, then, how you live - not as unwise but as wise, making the most of every opportunity, because the days are evil. Therefore do not be foolish, but understand what the Lord’s will is.</a:t>
            </a:r>
          </a:p>
        </p:txBody>
      </p:sp>
    </p:spTree>
    <p:extLst>
      <p:ext uri="{BB962C8B-B14F-4D97-AF65-F5344CB8AC3E}">
        <p14:creationId xmlns:p14="http://schemas.microsoft.com/office/powerpoint/2010/main" val="1398629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95447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3738" indent="-693738"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out there that we need to know about?</a:t>
            </a:r>
          </a:p>
          <a:p>
            <a:pPr marL="693738" indent="-693738"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 type of filters or controls are available?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425" y="514349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TWO MAIN QUESTIONS:</a:t>
            </a:r>
          </a:p>
        </p:txBody>
      </p:sp>
    </p:spTree>
    <p:extLst>
      <p:ext uri="{BB962C8B-B14F-4D97-AF65-F5344CB8AC3E}">
        <p14:creationId xmlns:p14="http://schemas.microsoft.com/office/powerpoint/2010/main" val="3755400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AutoShape 2" descr="https://www.sketchappsources.com/resources/source-images-plus1/ultimate-app-icon-se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15"/>
          <a:stretch/>
        </p:blipFill>
        <p:spPr bwMode="auto">
          <a:xfrm>
            <a:off x="136525" y="0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287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74295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3738" indent="-693738"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KNOW the social media platforms.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snapch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7" t="17845" r="30707" b="17845"/>
          <a:stretch/>
        </p:blipFill>
        <p:spPr bwMode="auto">
          <a:xfrm>
            <a:off x="3026576" y="1662289"/>
            <a:ext cx="1897281" cy="18972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1" y="1649047"/>
            <a:ext cx="1923766" cy="1910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 descr="https://pbs.twimg.com/profile_images/875087697177567232/Qfy0kRIP_400x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04" y="1655669"/>
            <a:ext cx="763682" cy="7636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91" y="1686813"/>
            <a:ext cx="335250" cy="33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utoShape 4" descr="Image result for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90" y="1655667"/>
            <a:ext cx="1495709" cy="1495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75F6D7-F888-E043-A9DA-1E5C8C7AD2CB}"/>
              </a:ext>
            </a:extLst>
          </p:cNvPr>
          <p:cNvSpPr txBox="1"/>
          <p:nvPr/>
        </p:nvSpPr>
        <p:spPr>
          <a:xfrm>
            <a:off x="1143000" y="3562350"/>
            <a:ext cx="1330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highlight>
                  <a:srgbClr val="FFFF00"/>
                </a:highlight>
              </a:rPr>
              <a:t>Finstas</a:t>
            </a:r>
            <a:endParaRPr lang="en-US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83115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74295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3738" indent="-693738"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KNOW the social media platforms.</a:t>
            </a:r>
          </a:p>
          <a:p>
            <a:pPr marL="693738" indent="-693738"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KNOW their games.</a:t>
            </a:r>
          </a:p>
          <a:p>
            <a:pPr lvl="3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Content (Ratings)</a:t>
            </a:r>
          </a:p>
          <a:p>
            <a:pPr lvl="3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Consistency (How much time?)</a:t>
            </a:r>
          </a:p>
          <a:p>
            <a:pPr lvl="3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Connections (Who are they with?)</a:t>
            </a:r>
          </a:p>
        </p:txBody>
      </p:sp>
    </p:spTree>
    <p:extLst>
      <p:ext uri="{BB962C8B-B14F-4D97-AF65-F5344CB8AC3E}">
        <p14:creationId xmlns:p14="http://schemas.microsoft.com/office/powerpoint/2010/main" val="287242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7155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Love your kids.</a:t>
            </a:r>
          </a:p>
        </p:txBody>
      </p:sp>
    </p:spTree>
    <p:extLst>
      <p:ext uri="{BB962C8B-B14F-4D97-AF65-F5344CB8AC3E}">
        <p14:creationId xmlns:p14="http://schemas.microsoft.com/office/powerpoint/2010/main" val="3294900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74295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3738" indent="-693738"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KNOW the social media platforms.</a:t>
            </a:r>
          </a:p>
          <a:p>
            <a:pPr marL="693738" indent="-693738"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KNOW their games.</a:t>
            </a:r>
          </a:p>
          <a:p>
            <a:pPr marL="693738" indent="-693738"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KNOW where they are going digitally.</a:t>
            </a:r>
          </a:p>
        </p:txBody>
      </p:sp>
    </p:spTree>
    <p:extLst>
      <p:ext uri="{BB962C8B-B14F-4D97-AF65-F5344CB8AC3E}">
        <p14:creationId xmlns:p14="http://schemas.microsoft.com/office/powerpoint/2010/main" val="2284716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74295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3738" indent="-693738"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KNOW the social media platforms.</a:t>
            </a:r>
          </a:p>
          <a:p>
            <a:pPr marL="693738" indent="-693738"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KNOW their games.</a:t>
            </a:r>
          </a:p>
          <a:p>
            <a:pPr marL="693738" indent="-693738"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KNOW where they are going digitally.</a:t>
            </a:r>
          </a:p>
          <a:p>
            <a:pPr marL="693738" indent="-693738"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KNOW where to go so you can know.</a:t>
            </a:r>
          </a:p>
        </p:txBody>
      </p:sp>
    </p:spTree>
    <p:extLst>
      <p:ext uri="{BB962C8B-B14F-4D97-AF65-F5344CB8AC3E}">
        <p14:creationId xmlns:p14="http://schemas.microsoft.com/office/powerpoint/2010/main" val="2650767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0D62E-F837-634C-A8F6-778ACBF8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5D27D-3681-4B43-A76B-C4E4DAF41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/>
          <a:lstStyle/>
          <a:p>
            <a:r>
              <a:rPr lang="en-US" dirty="0" err="1"/>
              <a:t>CommonSenseMedia.org</a:t>
            </a:r>
            <a:endParaRPr lang="en-US" dirty="0"/>
          </a:p>
          <a:p>
            <a:r>
              <a:rPr lang="en-US" dirty="0" err="1"/>
              <a:t>FocusOnTheFamily.org</a:t>
            </a:r>
            <a:endParaRPr lang="en-US" dirty="0"/>
          </a:p>
          <a:p>
            <a:r>
              <a:rPr lang="en-US" dirty="0" err="1"/>
              <a:t>PluggedIn.com</a:t>
            </a:r>
            <a:endParaRPr lang="en-US" dirty="0"/>
          </a:p>
          <a:p>
            <a:r>
              <a:rPr lang="en-US" dirty="0" err="1"/>
              <a:t>SmartSocial.com</a:t>
            </a:r>
            <a:endParaRPr lang="en-US" dirty="0"/>
          </a:p>
          <a:p>
            <a:r>
              <a:rPr lang="en-US" dirty="0" err="1"/>
              <a:t>iParent.tv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74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666750"/>
            <a:ext cx="7598179" cy="29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19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0149-7064-894E-BF84-3857BCE8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584972"/>
          </a:xfrm>
        </p:spPr>
        <p:txBody>
          <a:bodyPr>
            <a:normAutofit/>
          </a:bodyPr>
          <a:lstStyle/>
          <a:p>
            <a:r>
              <a:rPr lang="en-US" dirty="0"/>
              <a:t>Do you have a time alone</a:t>
            </a:r>
            <a:br>
              <a:rPr lang="en-US" dirty="0"/>
            </a:br>
            <a:r>
              <a:rPr lang="en-US" dirty="0"/>
              <a:t>with God and His Word</a:t>
            </a:r>
            <a:br>
              <a:rPr lang="en-US" dirty="0"/>
            </a:br>
            <a:r>
              <a:rPr lang="en-US" dirty="0"/>
              <a:t>each day so you will have the</a:t>
            </a:r>
            <a:br>
              <a:rPr lang="en-US" dirty="0"/>
            </a:br>
            <a:r>
              <a:rPr lang="en-US" dirty="0"/>
              <a:t>wisdom to guide your family?</a:t>
            </a:r>
          </a:p>
        </p:txBody>
      </p:sp>
    </p:spTree>
    <p:extLst>
      <p:ext uri="{BB962C8B-B14F-4D97-AF65-F5344CB8AC3E}">
        <p14:creationId xmlns:p14="http://schemas.microsoft.com/office/powerpoint/2010/main" val="831626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91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ell Phone, Phone, Cell, Mobile, Communi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 b="25938"/>
          <a:stretch/>
        </p:blipFill>
        <p:spPr bwMode="auto">
          <a:xfrm>
            <a:off x="0" y="1047750"/>
            <a:ext cx="9144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249829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Tell your teen what technology is not allowed, and you’ll help them for a season. Teach your teen how to healthily engage technology; they will be wise consumers for a lifetime.</a:t>
            </a:r>
          </a:p>
        </p:txBody>
      </p:sp>
    </p:spTree>
    <p:extLst>
      <p:ext uri="{BB962C8B-B14F-4D97-AF65-F5344CB8AC3E}">
        <p14:creationId xmlns:p14="http://schemas.microsoft.com/office/powerpoint/2010/main" val="727086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3395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RESTRICTIVE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93446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PREPARATIVE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086862"/>
            <a:ext cx="0" cy="2704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668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3395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RESTRICTIVE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93446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PREPARATIVE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086862"/>
            <a:ext cx="0" cy="2704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1808024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</a:p>
        </p:txBody>
      </p:sp>
    </p:spTree>
    <p:extLst>
      <p:ext uri="{BB962C8B-B14F-4D97-AF65-F5344CB8AC3E}">
        <p14:creationId xmlns:p14="http://schemas.microsoft.com/office/powerpoint/2010/main" val="711318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3395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RESTRICTIVE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93446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PREPARATIVE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086862"/>
            <a:ext cx="0" cy="2704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30641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1808024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</a:p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862091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AutoShape 2" descr="https://www.sketchappsources.com/resources/source-images-plus1/ultimate-app-icon-se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1781711"/>
            <a:ext cx="8130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WHEN will we allow our kids to have a ____________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872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PREPARATIVE:</a:t>
            </a:r>
          </a:p>
        </p:txBody>
      </p:sp>
    </p:spTree>
    <p:extLst>
      <p:ext uri="{BB962C8B-B14F-4D97-AF65-F5344CB8AC3E}">
        <p14:creationId xmlns:p14="http://schemas.microsoft.com/office/powerpoint/2010/main" val="56885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7155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Love your kids.</a:t>
            </a:r>
          </a:p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 love your kids.</a:t>
            </a:r>
          </a:p>
        </p:txBody>
      </p:sp>
    </p:spTree>
    <p:extLst>
      <p:ext uri="{BB962C8B-B14F-4D97-AF65-F5344CB8AC3E}">
        <p14:creationId xmlns:p14="http://schemas.microsoft.com/office/powerpoint/2010/main" val="1230150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AutoShape 2" descr="https://www.sketchappsources.com/resources/source-images-plus1/ultimate-app-icon-se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0375" y="361950"/>
            <a:ext cx="8130891" cy="36576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514350"/>
            <a:ext cx="79816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1 Timothy 4:12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Don’t let anyone look down on you because you are young, but set an example for the believers in speech, in conduct, in love, in faith and in purity.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71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AutoShape 2" descr="https://www.sketchappsources.com/resources/source-images-plus1/ultimate-app-icon-se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0375" y="361950"/>
            <a:ext cx="8130891" cy="365760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514350"/>
            <a:ext cx="7981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2 Timothy 2:22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flee the evil desires of youth,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25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066" y="93395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AutoShape 2" descr="https://www.sketchappsources.com/resources/source-images-plus1/ultimate-app-icon-se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1781711"/>
            <a:ext cx="8130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WHEN will we step in and WHEN will we step back?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60375" y="872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PREPARATIVE:</a:t>
            </a:r>
          </a:p>
        </p:txBody>
      </p:sp>
    </p:spTree>
    <p:extLst>
      <p:ext uri="{BB962C8B-B14F-4D97-AF65-F5344CB8AC3E}">
        <p14:creationId xmlns:p14="http://schemas.microsoft.com/office/powerpoint/2010/main" val="27225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7155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Love your kids.</a:t>
            </a:r>
          </a:p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 love your kids.</a:t>
            </a:r>
          </a:p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 want your kids to encounter Jesus.</a:t>
            </a:r>
          </a:p>
        </p:txBody>
      </p:sp>
    </p:spTree>
    <p:extLst>
      <p:ext uri="{BB962C8B-B14F-4D97-AF65-F5344CB8AC3E}">
        <p14:creationId xmlns:p14="http://schemas.microsoft.com/office/powerpoint/2010/main" val="123015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7155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Love your kids.</a:t>
            </a:r>
          </a:p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 love your kids.</a:t>
            </a:r>
          </a:p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 want your kids to encounter Jesus.</a:t>
            </a:r>
          </a:p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Parenting is tough.</a:t>
            </a:r>
          </a:p>
        </p:txBody>
      </p:sp>
    </p:spTree>
    <p:extLst>
      <p:ext uri="{BB962C8B-B14F-4D97-AF65-F5344CB8AC3E}">
        <p14:creationId xmlns:p14="http://schemas.microsoft.com/office/powerpoint/2010/main" val="123015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7155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Love your kids.</a:t>
            </a:r>
          </a:p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 love your kids.</a:t>
            </a:r>
          </a:p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 want your kids to encounter Jesus.</a:t>
            </a:r>
          </a:p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Parenting is tough.</a:t>
            </a:r>
          </a:p>
          <a:p>
            <a:pPr marL="693738" indent="-693738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current world of technology is overwhelming.</a:t>
            </a:r>
          </a:p>
        </p:txBody>
      </p:sp>
    </p:spTree>
    <p:extLst>
      <p:ext uri="{BB962C8B-B14F-4D97-AF65-F5344CB8AC3E}">
        <p14:creationId xmlns:p14="http://schemas.microsoft.com/office/powerpoint/2010/main" val="123015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025426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YOU HERE?</a:t>
            </a:r>
          </a:p>
        </p:txBody>
      </p:sp>
    </p:spTree>
    <p:extLst>
      <p:ext uri="{BB962C8B-B14F-4D97-AF65-F5344CB8AC3E}">
        <p14:creationId xmlns:p14="http://schemas.microsoft.com/office/powerpoint/2010/main" val="199810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114550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9" y="156432"/>
            <a:ext cx="5316158" cy="19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8" y="2951928"/>
            <a:ext cx="2026119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42" y="2215869"/>
            <a:ext cx="2392716" cy="19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s://www.7dayshop.com/blog/wp-content/uploads/2015/02/Ibm_pc_5150-1024x9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412"/>
            <a:ext cx="2136775" cy="19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5718" y="43071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80s</a:t>
            </a:r>
          </a:p>
        </p:txBody>
      </p:sp>
    </p:spTree>
    <p:extLst>
      <p:ext uri="{BB962C8B-B14F-4D97-AF65-F5344CB8AC3E}">
        <p14:creationId xmlns:p14="http://schemas.microsoft.com/office/powerpoint/2010/main" val="197587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6675</TotalTime>
  <Words>659</Words>
  <Application>Microsoft Macintosh PowerPoint</Application>
  <PresentationFormat>On-screen Show (16:9)</PresentationFormat>
  <Paragraphs>121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Franklin Gothic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Go…</vt:lpstr>
      <vt:lpstr>PowerPoint Presentation</vt:lpstr>
      <vt:lpstr>Do you have a time alone with God and His Word each day so you will have the wisdom to guide your family?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Nappanee Missionary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Derry Prenkert</dc:creator>
  <cp:lastModifiedBy>Liesa Holeman</cp:lastModifiedBy>
  <cp:revision>41</cp:revision>
  <dcterms:created xsi:type="dcterms:W3CDTF">2017-11-29T17:28:41Z</dcterms:created>
  <dcterms:modified xsi:type="dcterms:W3CDTF">2020-10-07T00:32:44Z</dcterms:modified>
</cp:coreProperties>
</file>