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0" r:id="rId4"/>
    <p:sldId id="262" r:id="rId5"/>
    <p:sldId id="263" r:id="rId6"/>
    <p:sldId id="264" r:id="rId7"/>
    <p:sldId id="265" r:id="rId8"/>
    <p:sldId id="267" r:id="rId9"/>
    <p:sldId id="266" r:id="rId10"/>
    <p:sldId id="268" r:id="rId11"/>
    <p:sldId id="271"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2"/>
    <p:restoredTop sz="94436"/>
  </p:normalViewPr>
  <p:slideViewPr>
    <p:cSldViewPr snapToGrid="0" snapToObjects="1">
      <p:cViewPr varScale="1">
        <p:scale>
          <a:sx n="102" d="100"/>
          <a:sy n="102"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F762-7D57-B04F-B358-9A4F36928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250326-932D-174B-B33C-B52A8EE03D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67988-EAA9-E54E-88F0-BDA80868DABE}"/>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5" name="Footer Placeholder 4">
            <a:extLst>
              <a:ext uri="{FF2B5EF4-FFF2-40B4-BE49-F238E27FC236}">
                <a16:creationId xmlns:a16="http://schemas.microsoft.com/office/drawing/2014/main" id="{36890120-3519-BF46-8316-FDBD5756B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495B6-888D-2C44-AFAE-4C9E3ABEE4BA}"/>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381535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F05A-CB1D-024F-B813-8A52B3ECFF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DBA933-E0D7-1247-A692-223083DA25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530F2-770C-984C-8240-278491B50FB2}"/>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5" name="Footer Placeholder 4">
            <a:extLst>
              <a:ext uri="{FF2B5EF4-FFF2-40B4-BE49-F238E27FC236}">
                <a16:creationId xmlns:a16="http://schemas.microsoft.com/office/drawing/2014/main" id="{AE802A99-A866-6649-A4C0-881BC082F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798F7-BF6F-BB4B-989C-7ED6A133DA25}"/>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181650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B130D-4016-3745-96F9-F4CEDB34D8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202CE-003A-6F43-A96F-2E9DE4FE6E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DA187-C625-6F45-86BB-12356D1F9B64}"/>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5" name="Footer Placeholder 4">
            <a:extLst>
              <a:ext uri="{FF2B5EF4-FFF2-40B4-BE49-F238E27FC236}">
                <a16:creationId xmlns:a16="http://schemas.microsoft.com/office/drawing/2014/main" id="{C8417FF6-92BD-814A-9F29-5DC87D331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3229F-AF34-9143-A022-A2281B2947A7}"/>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238897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961E-ED28-9746-9CD7-8C7D9143C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01757-AAF7-C844-9E10-127B22246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39E19-ED3E-5E44-B6E0-E1F33B329CDE}"/>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5" name="Footer Placeholder 4">
            <a:extLst>
              <a:ext uri="{FF2B5EF4-FFF2-40B4-BE49-F238E27FC236}">
                <a16:creationId xmlns:a16="http://schemas.microsoft.com/office/drawing/2014/main" id="{5F957F7A-7954-1E4E-8E80-A1ABE3E68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0AC53-1A70-9E4E-9F75-2E8DDBA83BA5}"/>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315875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CD5B-4D9E-254A-8767-E15FB35658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5CEF43-5EA7-F144-BE2C-EBECBB924E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01175-1740-6A48-A22F-3E6DC6745C21}"/>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5" name="Footer Placeholder 4">
            <a:extLst>
              <a:ext uri="{FF2B5EF4-FFF2-40B4-BE49-F238E27FC236}">
                <a16:creationId xmlns:a16="http://schemas.microsoft.com/office/drawing/2014/main" id="{6C1989EE-0B45-A641-8EA0-32A43097B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ADC5F-31AA-8149-8E9B-789806C0879B}"/>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295419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A116-ED11-334E-9637-C47A2A09C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4EF4D-E800-E14C-904A-C0D9A4CDC8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D15C3-53A6-5040-9329-C238861208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D05EAF-7746-234E-9DBC-33107ABEE11C}"/>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6" name="Footer Placeholder 5">
            <a:extLst>
              <a:ext uri="{FF2B5EF4-FFF2-40B4-BE49-F238E27FC236}">
                <a16:creationId xmlns:a16="http://schemas.microsoft.com/office/drawing/2014/main" id="{F8565C02-E844-0A4E-BE41-C5661297D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5C5741-FECA-8C47-92B8-2054790AF3C5}"/>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245627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0CC1-3836-4743-B43C-589D8E757D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4DD86D-F36A-7D44-AA5F-2958E6832B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3A3B5-300A-4B43-BF48-16325A9CB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8DC534-00EF-6444-94F6-358C9BBE3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1E12B-279C-FF49-80C1-9BF47583F2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153AF5-65C2-114C-A8B8-A1347219093E}"/>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8" name="Footer Placeholder 7">
            <a:extLst>
              <a:ext uri="{FF2B5EF4-FFF2-40B4-BE49-F238E27FC236}">
                <a16:creationId xmlns:a16="http://schemas.microsoft.com/office/drawing/2014/main" id="{E94F5D6C-423B-9540-89A1-AEF5A8EA9B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7CF57F-D0EE-8641-8592-9ABCAF8614EF}"/>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302324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5F302-71D0-DC4A-9C8E-7E8A3819E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CF76B3-0578-DC43-A3FE-0875E8A69247}"/>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4" name="Footer Placeholder 3">
            <a:extLst>
              <a:ext uri="{FF2B5EF4-FFF2-40B4-BE49-F238E27FC236}">
                <a16:creationId xmlns:a16="http://schemas.microsoft.com/office/drawing/2014/main" id="{F8E781E4-4B47-6946-8DE9-95B12D74A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7B1FE-2AB7-D444-A83C-B2C0CCF81E8C}"/>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190745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81335F-5664-2C44-BEA9-B5835CD2D24B}"/>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3" name="Footer Placeholder 2">
            <a:extLst>
              <a:ext uri="{FF2B5EF4-FFF2-40B4-BE49-F238E27FC236}">
                <a16:creationId xmlns:a16="http://schemas.microsoft.com/office/drawing/2014/main" id="{06EC924F-75D0-F94B-9C07-CDBD993259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D960C-A8B5-654F-971A-91B447F1C4E2}"/>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293013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1863-5DFD-A946-B946-35DBCDE66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92AED-0BD5-7B4A-A2CC-2DD6AAAE3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FC9EA-B1C3-084A-BA8C-FFB722688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161A1-535B-9F4D-966E-9E6F427D9D23}"/>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6" name="Footer Placeholder 5">
            <a:extLst>
              <a:ext uri="{FF2B5EF4-FFF2-40B4-BE49-F238E27FC236}">
                <a16:creationId xmlns:a16="http://schemas.microsoft.com/office/drawing/2014/main" id="{6EE1A25B-D73C-064E-85E4-15DF92497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D545E-1BB9-F547-BEB5-DE08DC01BBF2}"/>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119115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E4DA-513B-394D-99CF-2F4939D36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60A12B-F0C6-754F-9F2A-A165E82B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7229C3-13B1-FF4B-8E58-A60CD21D7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E4E1B-40F7-4F45-AEDF-C9C87CD05225}"/>
              </a:ext>
            </a:extLst>
          </p:cNvPr>
          <p:cNvSpPr>
            <a:spLocks noGrp="1"/>
          </p:cNvSpPr>
          <p:nvPr>
            <p:ph type="dt" sz="half" idx="10"/>
          </p:nvPr>
        </p:nvSpPr>
        <p:spPr/>
        <p:txBody>
          <a:bodyPr/>
          <a:lstStyle/>
          <a:p>
            <a:fld id="{1E42C0B3-BA03-A143-BD23-9067F3EB3168}" type="datetimeFigureOut">
              <a:rPr lang="en-US" smtClean="0"/>
              <a:t>2/9/21</a:t>
            </a:fld>
            <a:endParaRPr lang="en-US"/>
          </a:p>
        </p:txBody>
      </p:sp>
      <p:sp>
        <p:nvSpPr>
          <p:cNvPr id="6" name="Footer Placeholder 5">
            <a:extLst>
              <a:ext uri="{FF2B5EF4-FFF2-40B4-BE49-F238E27FC236}">
                <a16:creationId xmlns:a16="http://schemas.microsoft.com/office/drawing/2014/main" id="{C9BF9B2F-02E6-5344-B917-779F8B515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20769-E85C-A448-A79F-ECE1A9A848F0}"/>
              </a:ext>
            </a:extLst>
          </p:cNvPr>
          <p:cNvSpPr>
            <a:spLocks noGrp="1"/>
          </p:cNvSpPr>
          <p:nvPr>
            <p:ph type="sldNum" sz="quarter" idx="12"/>
          </p:nvPr>
        </p:nvSpPr>
        <p:spPr/>
        <p:txBody>
          <a:bodyPr/>
          <a:lstStyle/>
          <a:p>
            <a:fld id="{25BFAE41-6F75-874C-A3B2-30B84670CA05}" type="slidenum">
              <a:rPr lang="en-US" smtClean="0"/>
              <a:t>‹#›</a:t>
            </a:fld>
            <a:endParaRPr lang="en-US"/>
          </a:p>
        </p:txBody>
      </p:sp>
    </p:spTree>
    <p:extLst>
      <p:ext uri="{BB962C8B-B14F-4D97-AF65-F5344CB8AC3E}">
        <p14:creationId xmlns:p14="http://schemas.microsoft.com/office/powerpoint/2010/main" val="377648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5F0461-C718-FC4C-93BF-96A9E71CB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5D6CAD-A187-414F-A405-4929896149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589AF-A920-4943-8F3F-CBE178FDD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2C0B3-BA03-A143-BD23-9067F3EB3168}" type="datetimeFigureOut">
              <a:rPr lang="en-US" smtClean="0"/>
              <a:t>2/9/21</a:t>
            </a:fld>
            <a:endParaRPr lang="en-US"/>
          </a:p>
        </p:txBody>
      </p:sp>
      <p:sp>
        <p:nvSpPr>
          <p:cNvPr id="5" name="Footer Placeholder 4">
            <a:extLst>
              <a:ext uri="{FF2B5EF4-FFF2-40B4-BE49-F238E27FC236}">
                <a16:creationId xmlns:a16="http://schemas.microsoft.com/office/drawing/2014/main" id="{8D5059C4-C1A1-554F-BE94-CF1289F2A9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CFA976-2571-C34E-9774-47783F2F1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FAE41-6F75-874C-A3B2-30B84670CA05}" type="slidenum">
              <a:rPr lang="en-US" smtClean="0"/>
              <a:t>‹#›</a:t>
            </a:fld>
            <a:endParaRPr lang="en-US"/>
          </a:p>
        </p:txBody>
      </p:sp>
    </p:spTree>
    <p:extLst>
      <p:ext uri="{BB962C8B-B14F-4D97-AF65-F5344CB8AC3E}">
        <p14:creationId xmlns:p14="http://schemas.microsoft.com/office/powerpoint/2010/main" val="852297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72756-E5D3-2748-A07B-06F7A49A190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3F31E19-7563-2948-8A49-B5CE6B68A497}"/>
              </a:ext>
            </a:extLst>
          </p:cNvPr>
          <p:cNvSpPr>
            <a:spLocks noGrp="1"/>
          </p:cNvSpPr>
          <p:nvPr>
            <p:ph type="subTitle"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E82CE275-6746-3645-A775-333B0491AEBD}"/>
              </a:ext>
            </a:extLst>
          </p:cNvPr>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261772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6064139" y="448887"/>
            <a:ext cx="6328276" cy="6158105"/>
          </a:xfrm>
        </p:spPr>
        <p:txBody>
          <a:bodyPr anchor="t">
            <a:normAutofit/>
          </a:bodyPr>
          <a:lstStyle/>
          <a:p>
            <a:pPr marL="0" indent="0">
              <a:buNone/>
            </a:pPr>
            <a:r>
              <a:rPr lang="en-US" b="1" dirty="0">
                <a:solidFill>
                  <a:schemeClr val="accent4">
                    <a:lumMod val="60000"/>
                    <a:lumOff val="40000"/>
                  </a:schemeClr>
                </a:solidFill>
              </a:rPr>
              <a:t>A Healthy Prayer Life will be..</a:t>
            </a:r>
            <a:endParaRPr lang="en-US" sz="1000" b="1" dirty="0">
              <a:solidFill>
                <a:schemeClr val="accent4">
                  <a:lumMod val="60000"/>
                  <a:lumOff val="40000"/>
                </a:schemeClr>
              </a:solidFill>
            </a:endParaRPr>
          </a:p>
          <a:p>
            <a:pPr marL="514350" indent="-514350">
              <a:buAutoNum type="arabicPeriod"/>
            </a:pPr>
            <a:r>
              <a:rPr lang="en-US" dirty="0">
                <a:solidFill>
                  <a:srgbClr val="00B0F0"/>
                </a:solidFill>
              </a:rPr>
              <a:t>Devoted (Luke 18:1)</a:t>
            </a:r>
          </a:p>
          <a:p>
            <a:pPr marL="514350" indent="-514350">
              <a:buAutoNum type="arabicPeriod"/>
            </a:pPr>
            <a:r>
              <a:rPr lang="en-US" dirty="0">
                <a:solidFill>
                  <a:srgbClr val="FF0000"/>
                </a:solidFill>
              </a:rPr>
              <a:t>Alert (Jesus’ example in John 17)</a:t>
            </a:r>
          </a:p>
          <a:p>
            <a:pPr marL="514350" indent="-514350">
              <a:buAutoNum type="arabicPeriod"/>
            </a:pPr>
            <a:r>
              <a:rPr lang="en-US" dirty="0">
                <a:solidFill>
                  <a:schemeClr val="accent6">
                    <a:lumMod val="60000"/>
                    <a:lumOff val="40000"/>
                  </a:schemeClr>
                </a:solidFill>
              </a:rPr>
              <a:t>Thankful (Philippians 4:6)</a:t>
            </a:r>
          </a:p>
          <a:p>
            <a:pPr lvl="1"/>
            <a:r>
              <a:rPr lang="en-US" sz="1800" dirty="0">
                <a:solidFill>
                  <a:schemeClr val="accent6">
                    <a:lumMod val="60000"/>
                    <a:lumOff val="40000"/>
                  </a:schemeClr>
                </a:solidFill>
              </a:rPr>
              <a:t>Shows who we trust.</a:t>
            </a:r>
          </a:p>
          <a:p>
            <a:pPr lvl="1"/>
            <a:r>
              <a:rPr lang="en-US" sz="1800" dirty="0">
                <a:solidFill>
                  <a:schemeClr val="accent6">
                    <a:lumMod val="60000"/>
                    <a:lumOff val="40000"/>
                  </a:schemeClr>
                </a:solidFill>
              </a:rPr>
              <a:t>Shows who we love.</a:t>
            </a:r>
          </a:p>
          <a:p>
            <a:pPr lvl="1"/>
            <a:r>
              <a:rPr lang="en-US" sz="1800" dirty="0">
                <a:solidFill>
                  <a:schemeClr val="accent6">
                    <a:lumMod val="60000"/>
                    <a:lumOff val="40000"/>
                  </a:schemeClr>
                </a:solidFill>
              </a:rPr>
              <a:t>Shows who we place above us.</a:t>
            </a:r>
          </a:p>
          <a:p>
            <a:pPr marL="514350" indent="-514350">
              <a:buAutoNum type="arabicPeriod"/>
            </a:pPr>
            <a:r>
              <a:rPr lang="en-US" dirty="0">
                <a:solidFill>
                  <a:schemeClr val="accent2">
                    <a:lumMod val="75000"/>
                  </a:schemeClr>
                </a:solidFill>
              </a:rPr>
              <a:t>About Others (Acts 14:27)</a:t>
            </a:r>
          </a:p>
          <a:p>
            <a:pPr lvl="1"/>
            <a:r>
              <a:rPr lang="en-US" sz="1800" dirty="0">
                <a:solidFill>
                  <a:schemeClr val="accent2">
                    <a:lumMod val="75000"/>
                  </a:schemeClr>
                </a:solidFill>
              </a:rPr>
              <a:t>When you pray for the God to work, He will work in you.</a:t>
            </a:r>
          </a:p>
          <a:p>
            <a:pPr marL="0" indent="0">
              <a:buNone/>
            </a:pPr>
            <a:endParaRPr lang="en-US" sz="1000" dirty="0"/>
          </a:p>
          <a:p>
            <a:pPr marL="0" indent="0">
              <a:buNone/>
            </a:pPr>
            <a:r>
              <a:rPr lang="en-US" dirty="0"/>
              <a:t>A healthy prayer life…</a:t>
            </a:r>
          </a:p>
          <a:p>
            <a:pPr marL="514350" indent="-514350">
              <a:buAutoNum type="arabicPeriod"/>
            </a:pPr>
            <a:r>
              <a:rPr lang="en-US" dirty="0"/>
              <a:t>Helps me see as God sees. (2 Kings 6)</a:t>
            </a:r>
          </a:p>
          <a:p>
            <a:pPr marL="514350" indent="-514350">
              <a:buAutoNum type="arabicPeriod"/>
            </a:pPr>
            <a:r>
              <a:rPr lang="en-US" dirty="0"/>
              <a:t>Aligns my heart with God’s.</a:t>
            </a:r>
            <a:r>
              <a:rPr lang="en-US" sz="2400" dirty="0"/>
              <a:t> (Mat 26:39)</a:t>
            </a:r>
            <a:endParaRPr lang="en-US" dirty="0"/>
          </a:p>
        </p:txBody>
      </p:sp>
      <p:sp>
        <p:nvSpPr>
          <p:cNvPr id="2" name="TextBox 1">
            <a:extLst>
              <a:ext uri="{FF2B5EF4-FFF2-40B4-BE49-F238E27FC236}">
                <a16:creationId xmlns:a16="http://schemas.microsoft.com/office/drawing/2014/main" id="{9DBC91B9-ED68-D649-BD8D-AAA7C2052847}"/>
              </a:ext>
            </a:extLst>
          </p:cNvPr>
          <p:cNvSpPr txBox="1"/>
          <p:nvPr/>
        </p:nvSpPr>
        <p:spPr>
          <a:xfrm>
            <a:off x="112735" y="5398718"/>
            <a:ext cx="5586608" cy="1077218"/>
          </a:xfrm>
          <a:prstGeom prst="rect">
            <a:avLst/>
          </a:prstGeom>
          <a:noFill/>
        </p:spPr>
        <p:txBody>
          <a:bodyPr wrap="square" rtlCol="0">
            <a:spAutoFit/>
          </a:bodyPr>
          <a:lstStyle/>
          <a:p>
            <a:pPr algn="just"/>
            <a:r>
              <a:rPr lang="en-US" sz="1600" dirty="0"/>
              <a:t>2 </a:t>
            </a:r>
            <a:r>
              <a:rPr lang="en-US" sz="1600" b="1" dirty="0">
                <a:solidFill>
                  <a:srgbClr val="FF0000"/>
                </a:solidFill>
              </a:rPr>
              <a:t>Devote</a:t>
            </a:r>
            <a:r>
              <a:rPr lang="en-US" sz="1600" dirty="0"/>
              <a:t> yourselves to prayer; stay </a:t>
            </a:r>
            <a:r>
              <a:rPr lang="en-US" sz="1600" b="1" dirty="0">
                <a:solidFill>
                  <a:srgbClr val="FF0000"/>
                </a:solidFill>
              </a:rPr>
              <a:t>alert</a:t>
            </a:r>
            <a:r>
              <a:rPr lang="en-US" sz="1600" dirty="0"/>
              <a:t> in it with </a:t>
            </a:r>
            <a:r>
              <a:rPr lang="en-US" sz="1600" dirty="0">
                <a:solidFill>
                  <a:srgbClr val="FF0000"/>
                </a:solidFill>
              </a:rPr>
              <a:t>thanksgiving</a:t>
            </a:r>
            <a:r>
              <a:rPr lang="en-US" sz="1600" dirty="0"/>
              <a:t>.  3 At the same time, </a:t>
            </a:r>
            <a:r>
              <a:rPr lang="en-US" sz="1600" b="1" dirty="0">
                <a:solidFill>
                  <a:srgbClr val="FF0000"/>
                </a:solidFill>
              </a:rPr>
              <a:t>pray also for us </a:t>
            </a:r>
            <a:r>
              <a:rPr lang="en-US" sz="1600" dirty="0"/>
              <a:t>that God may open a door to us for the word, to speak the mystery of Christ for which I am in chains, 4 so that I may </a:t>
            </a:r>
            <a:r>
              <a:rPr lang="en-US" sz="1600" b="1" dirty="0">
                <a:solidFill>
                  <a:srgbClr val="FF0000"/>
                </a:solidFill>
              </a:rPr>
              <a:t>make it known </a:t>
            </a:r>
            <a:r>
              <a:rPr lang="en-US" sz="1600" dirty="0"/>
              <a:t>as I should.</a:t>
            </a:r>
          </a:p>
        </p:txBody>
      </p:sp>
    </p:spTree>
    <p:extLst>
      <p:ext uri="{BB962C8B-B14F-4D97-AF65-F5344CB8AC3E}">
        <p14:creationId xmlns:p14="http://schemas.microsoft.com/office/powerpoint/2010/main" val="15398049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6064139" y="448887"/>
            <a:ext cx="6328276" cy="6158105"/>
          </a:xfrm>
        </p:spPr>
        <p:txBody>
          <a:bodyPr anchor="t">
            <a:normAutofit/>
          </a:bodyPr>
          <a:lstStyle/>
          <a:p>
            <a:pPr marL="0" indent="0">
              <a:buNone/>
            </a:pPr>
            <a:r>
              <a:rPr lang="en-US" sz="4000" b="1" dirty="0">
                <a:solidFill>
                  <a:schemeClr val="accent4">
                    <a:lumMod val="60000"/>
                    <a:lumOff val="40000"/>
                  </a:schemeClr>
                </a:solidFill>
              </a:rPr>
              <a:t>A Healthy Prayer Life</a:t>
            </a:r>
          </a:p>
          <a:p>
            <a:pPr marL="0" indent="0">
              <a:buNone/>
            </a:pPr>
            <a:r>
              <a:rPr lang="en-US" sz="4000" b="1" dirty="0">
                <a:solidFill>
                  <a:schemeClr val="accent4">
                    <a:lumMod val="60000"/>
                    <a:lumOff val="40000"/>
                  </a:schemeClr>
                </a:solidFill>
              </a:rPr>
              <a:t>will include..</a:t>
            </a:r>
          </a:p>
          <a:p>
            <a:pPr marL="0" indent="0">
              <a:buNone/>
            </a:pPr>
            <a:endParaRPr lang="en-US" sz="1000" b="1" dirty="0">
              <a:solidFill>
                <a:schemeClr val="accent4">
                  <a:lumMod val="60000"/>
                  <a:lumOff val="40000"/>
                </a:schemeClr>
              </a:solidFill>
            </a:endParaRPr>
          </a:p>
          <a:p>
            <a:pPr>
              <a:buFont typeface="+mj-lt"/>
              <a:buAutoNum type="arabicPeriod"/>
            </a:pPr>
            <a:r>
              <a:rPr lang="en-US" sz="4000" b="1" dirty="0">
                <a:solidFill>
                  <a:schemeClr val="accent4">
                    <a:lumMod val="60000"/>
                    <a:lumOff val="40000"/>
                  </a:schemeClr>
                </a:solidFill>
              </a:rPr>
              <a:t> A Time</a:t>
            </a:r>
          </a:p>
          <a:p>
            <a:pPr>
              <a:buFont typeface="+mj-lt"/>
              <a:buAutoNum type="arabicPeriod"/>
            </a:pPr>
            <a:r>
              <a:rPr lang="en-US" sz="4000" b="1" dirty="0">
                <a:solidFill>
                  <a:schemeClr val="accent4">
                    <a:lumMod val="60000"/>
                    <a:lumOff val="40000"/>
                  </a:schemeClr>
                </a:solidFill>
              </a:rPr>
              <a:t> A Place</a:t>
            </a:r>
          </a:p>
          <a:p>
            <a:pPr>
              <a:buFont typeface="+mj-lt"/>
              <a:buAutoNum type="arabicPeriod"/>
            </a:pPr>
            <a:r>
              <a:rPr lang="en-US" sz="4000" b="1" dirty="0">
                <a:solidFill>
                  <a:schemeClr val="accent4">
                    <a:lumMod val="60000"/>
                    <a:lumOff val="40000"/>
                  </a:schemeClr>
                </a:solidFill>
              </a:rPr>
              <a:t> A Plan</a:t>
            </a:r>
          </a:p>
          <a:p>
            <a:pPr>
              <a:buFont typeface="+mj-lt"/>
              <a:buAutoNum type="arabicPeriod"/>
            </a:pPr>
            <a:r>
              <a:rPr lang="en-US" sz="4000" b="1" dirty="0">
                <a:solidFill>
                  <a:schemeClr val="accent4">
                    <a:lumMod val="60000"/>
                    <a:lumOff val="40000"/>
                  </a:schemeClr>
                </a:solidFill>
              </a:rPr>
              <a:t> A Bible</a:t>
            </a:r>
          </a:p>
          <a:p>
            <a:pPr>
              <a:buFont typeface="+mj-lt"/>
              <a:buAutoNum type="arabicPeriod"/>
            </a:pPr>
            <a:r>
              <a:rPr lang="en-US" sz="4000" b="1" dirty="0">
                <a:solidFill>
                  <a:schemeClr val="accent4">
                    <a:lumMod val="60000"/>
                    <a:lumOff val="40000"/>
                  </a:schemeClr>
                </a:solidFill>
              </a:rPr>
              <a:t> A Journal</a:t>
            </a:r>
          </a:p>
          <a:p>
            <a:pPr>
              <a:buFont typeface="+mj-lt"/>
              <a:buAutoNum type="arabicPeriod"/>
            </a:pPr>
            <a:r>
              <a:rPr lang="en-US" sz="4000" b="1" dirty="0">
                <a:solidFill>
                  <a:schemeClr val="accent4">
                    <a:lumMod val="60000"/>
                    <a:lumOff val="40000"/>
                  </a:schemeClr>
                </a:solidFill>
              </a:rPr>
              <a:t> A Goal</a:t>
            </a:r>
          </a:p>
        </p:txBody>
      </p:sp>
      <p:sp>
        <p:nvSpPr>
          <p:cNvPr id="2" name="TextBox 1">
            <a:extLst>
              <a:ext uri="{FF2B5EF4-FFF2-40B4-BE49-F238E27FC236}">
                <a16:creationId xmlns:a16="http://schemas.microsoft.com/office/drawing/2014/main" id="{9DBC91B9-ED68-D649-BD8D-AAA7C2052847}"/>
              </a:ext>
            </a:extLst>
          </p:cNvPr>
          <p:cNvSpPr txBox="1"/>
          <p:nvPr/>
        </p:nvSpPr>
        <p:spPr>
          <a:xfrm>
            <a:off x="112735" y="5398718"/>
            <a:ext cx="5586608" cy="1077218"/>
          </a:xfrm>
          <a:prstGeom prst="rect">
            <a:avLst/>
          </a:prstGeom>
          <a:noFill/>
        </p:spPr>
        <p:txBody>
          <a:bodyPr wrap="square" rtlCol="0">
            <a:spAutoFit/>
          </a:bodyPr>
          <a:lstStyle/>
          <a:p>
            <a:pPr algn="just"/>
            <a:r>
              <a:rPr lang="en-US" sz="1600" dirty="0"/>
              <a:t>2 </a:t>
            </a:r>
            <a:r>
              <a:rPr lang="en-US" sz="1600" b="1" dirty="0">
                <a:solidFill>
                  <a:srgbClr val="FF0000"/>
                </a:solidFill>
              </a:rPr>
              <a:t>Devote</a:t>
            </a:r>
            <a:r>
              <a:rPr lang="en-US" sz="1600" dirty="0"/>
              <a:t> yourselves to prayer; stay </a:t>
            </a:r>
            <a:r>
              <a:rPr lang="en-US" sz="1600" b="1" dirty="0">
                <a:solidFill>
                  <a:srgbClr val="FF0000"/>
                </a:solidFill>
              </a:rPr>
              <a:t>alert</a:t>
            </a:r>
            <a:r>
              <a:rPr lang="en-US" sz="1600" dirty="0"/>
              <a:t> in it with </a:t>
            </a:r>
            <a:r>
              <a:rPr lang="en-US" sz="1600" dirty="0">
                <a:solidFill>
                  <a:srgbClr val="FF0000"/>
                </a:solidFill>
              </a:rPr>
              <a:t>thanksgiving</a:t>
            </a:r>
            <a:r>
              <a:rPr lang="en-US" sz="1600" dirty="0"/>
              <a:t>.  3 At the same time, </a:t>
            </a:r>
            <a:r>
              <a:rPr lang="en-US" sz="1600" b="1" dirty="0">
                <a:solidFill>
                  <a:srgbClr val="FF0000"/>
                </a:solidFill>
              </a:rPr>
              <a:t>pray also for us </a:t>
            </a:r>
            <a:r>
              <a:rPr lang="en-US" sz="1600" dirty="0"/>
              <a:t>that God may open a door to us for the word, to speak the mystery of Christ for which I am in chains, 4 so that I may </a:t>
            </a:r>
            <a:r>
              <a:rPr lang="en-US" sz="1600" b="1" dirty="0">
                <a:solidFill>
                  <a:srgbClr val="FF0000"/>
                </a:solidFill>
              </a:rPr>
              <a:t>make it known </a:t>
            </a:r>
            <a:r>
              <a:rPr lang="en-US" sz="1600" dirty="0"/>
              <a:t>as I should.</a:t>
            </a:r>
          </a:p>
        </p:txBody>
      </p:sp>
    </p:spTree>
    <p:extLst>
      <p:ext uri="{BB962C8B-B14F-4D97-AF65-F5344CB8AC3E}">
        <p14:creationId xmlns:p14="http://schemas.microsoft.com/office/powerpoint/2010/main" val="203135446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2" name="TextBox 1">
            <a:extLst>
              <a:ext uri="{FF2B5EF4-FFF2-40B4-BE49-F238E27FC236}">
                <a16:creationId xmlns:a16="http://schemas.microsoft.com/office/drawing/2014/main" id="{9DBC91B9-ED68-D649-BD8D-AAA7C2052847}"/>
              </a:ext>
            </a:extLst>
          </p:cNvPr>
          <p:cNvSpPr txBox="1"/>
          <p:nvPr/>
        </p:nvSpPr>
        <p:spPr>
          <a:xfrm>
            <a:off x="112735" y="5398718"/>
            <a:ext cx="5586608" cy="1077218"/>
          </a:xfrm>
          <a:prstGeom prst="rect">
            <a:avLst/>
          </a:prstGeom>
          <a:noFill/>
        </p:spPr>
        <p:txBody>
          <a:bodyPr wrap="square" rtlCol="0">
            <a:spAutoFit/>
          </a:bodyPr>
          <a:lstStyle/>
          <a:p>
            <a:pPr algn="just"/>
            <a:r>
              <a:rPr lang="en-US" sz="1600" dirty="0"/>
              <a:t>2 </a:t>
            </a:r>
            <a:r>
              <a:rPr lang="en-US" sz="1600" b="1" dirty="0">
                <a:solidFill>
                  <a:srgbClr val="FF0000"/>
                </a:solidFill>
              </a:rPr>
              <a:t>Devote</a:t>
            </a:r>
            <a:r>
              <a:rPr lang="en-US" sz="1600" dirty="0"/>
              <a:t> yourselves to prayer; stay </a:t>
            </a:r>
            <a:r>
              <a:rPr lang="en-US" sz="1600" b="1" dirty="0">
                <a:solidFill>
                  <a:srgbClr val="FF0000"/>
                </a:solidFill>
              </a:rPr>
              <a:t>alert</a:t>
            </a:r>
            <a:r>
              <a:rPr lang="en-US" sz="1600" dirty="0"/>
              <a:t> in it with </a:t>
            </a:r>
            <a:r>
              <a:rPr lang="en-US" sz="1600" dirty="0">
                <a:solidFill>
                  <a:srgbClr val="FF0000"/>
                </a:solidFill>
              </a:rPr>
              <a:t>thanksgiving</a:t>
            </a:r>
            <a:r>
              <a:rPr lang="en-US" sz="1600" dirty="0"/>
              <a:t>.  3 At the same time, </a:t>
            </a:r>
            <a:r>
              <a:rPr lang="en-US" sz="1600" b="1" dirty="0">
                <a:solidFill>
                  <a:srgbClr val="FF0000"/>
                </a:solidFill>
              </a:rPr>
              <a:t>pray also for us </a:t>
            </a:r>
            <a:r>
              <a:rPr lang="en-US" sz="1600" dirty="0"/>
              <a:t>that God may open a door to us for the word, to speak the mystery of Christ for which I am in chains, 4 so that I may </a:t>
            </a:r>
            <a:r>
              <a:rPr lang="en-US" sz="1600" b="1" dirty="0">
                <a:solidFill>
                  <a:srgbClr val="FF0000"/>
                </a:solidFill>
              </a:rPr>
              <a:t>make it known </a:t>
            </a:r>
            <a:r>
              <a:rPr lang="en-US" sz="1600" dirty="0"/>
              <a:t>as I should.</a:t>
            </a:r>
          </a:p>
        </p:txBody>
      </p:sp>
      <p:pic>
        <p:nvPicPr>
          <p:cNvPr id="6" name="Content Placeholder 5" descr="A picture containing logo&#10;&#10;Description automatically generated">
            <a:extLst>
              <a:ext uri="{FF2B5EF4-FFF2-40B4-BE49-F238E27FC236}">
                <a16:creationId xmlns:a16="http://schemas.microsoft.com/office/drawing/2014/main" id="{673B480F-7BFD-2A41-98B7-83D5835320AD}"/>
              </a:ext>
            </a:extLst>
          </p:cNvPr>
          <p:cNvPicPr>
            <a:picLocks noGrp="1" noChangeAspect="1"/>
          </p:cNvPicPr>
          <p:nvPr>
            <p:ph idx="1"/>
          </p:nvPr>
        </p:nvPicPr>
        <p:blipFill>
          <a:blip r:embed="rId3"/>
          <a:stretch>
            <a:fillRect/>
          </a:stretch>
        </p:blipFill>
        <p:spPr>
          <a:xfrm>
            <a:off x="6240650" y="232472"/>
            <a:ext cx="5873858" cy="6245817"/>
          </a:xfrm>
        </p:spPr>
      </p:pic>
    </p:spTree>
    <p:extLst>
      <p:ext uri="{BB962C8B-B14F-4D97-AF65-F5344CB8AC3E}">
        <p14:creationId xmlns:p14="http://schemas.microsoft.com/office/powerpoint/2010/main" val="2930093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15ED-A9F2-A547-9870-A5820B9D8C7E}"/>
              </a:ext>
            </a:extLst>
          </p:cNvPr>
          <p:cNvSpPr>
            <a:spLocks noGrp="1"/>
          </p:cNvSpPr>
          <p:nvPr>
            <p:ph type="title"/>
          </p:nvPr>
        </p:nvSpPr>
        <p:spPr>
          <a:xfrm>
            <a:off x="5214579" y="629266"/>
            <a:ext cx="6422849" cy="1676603"/>
          </a:xfrm>
        </p:spPr>
        <p:txBody>
          <a:bodyPr>
            <a:normAutofit/>
          </a:bodyPr>
          <a:lstStyle/>
          <a:p>
            <a:pPr algn="ctr"/>
            <a:r>
              <a:rPr lang="en-US" sz="2800" b="1" dirty="0"/>
              <a:t>John 5:19 .. The Son can do nothing of Himself, unless it is something</a:t>
            </a:r>
            <a:br>
              <a:rPr lang="en-US" sz="2800" b="1" dirty="0"/>
            </a:br>
            <a:r>
              <a:rPr lang="en-US" sz="2800" b="1" dirty="0"/>
              <a:t>He sees the Father doing:</a:t>
            </a:r>
          </a:p>
        </p:txBody>
      </p:sp>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725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with low confidence">
            <a:extLst>
              <a:ext uri="{FF2B5EF4-FFF2-40B4-BE49-F238E27FC236}">
                <a16:creationId xmlns:a16="http://schemas.microsoft.com/office/drawing/2014/main" id="{2500BC55-7717-8F40-AAA4-4BE5B660C636}"/>
              </a:ext>
            </a:extLst>
          </p:cNvPr>
          <p:cNvPicPr>
            <a:picLocks noChangeAspect="1"/>
          </p:cNvPicPr>
          <p:nvPr/>
        </p:nvPicPr>
        <p:blipFill rotWithShape="1">
          <a:blip r:embed="rId2"/>
          <a:srcRect t="2279" r="1" b="1"/>
          <a:stretch/>
        </p:blipFill>
        <p:spPr>
          <a:xfrm>
            <a:off x="649224" y="722376"/>
            <a:ext cx="3337560" cy="5413248"/>
          </a:xfrm>
          <a:prstGeom prst="rect">
            <a:avLst/>
          </a:prstGeom>
          <a:effectLst/>
        </p:spPr>
      </p:pic>
      <p:sp>
        <p:nvSpPr>
          <p:cNvPr id="9" name="Content Placeholder 8">
            <a:extLst>
              <a:ext uri="{FF2B5EF4-FFF2-40B4-BE49-F238E27FC236}">
                <a16:creationId xmlns:a16="http://schemas.microsoft.com/office/drawing/2014/main" id="{9B4C1AAE-1770-45B0-A12A-6757CD10B208}"/>
              </a:ext>
            </a:extLst>
          </p:cNvPr>
          <p:cNvSpPr>
            <a:spLocks noGrp="1"/>
          </p:cNvSpPr>
          <p:nvPr>
            <p:ph idx="1"/>
          </p:nvPr>
        </p:nvSpPr>
        <p:spPr>
          <a:xfrm>
            <a:off x="5214581" y="2438400"/>
            <a:ext cx="6422848" cy="3785419"/>
          </a:xfrm>
        </p:spPr>
        <p:txBody>
          <a:bodyPr>
            <a:normAutofit/>
          </a:bodyPr>
          <a:lstStyle/>
          <a:p>
            <a:pPr marL="0" indent="0">
              <a:buNone/>
            </a:pPr>
            <a:r>
              <a:rPr lang="en-US" sz="2000" dirty="0"/>
              <a:t>Why do we pray?</a:t>
            </a:r>
          </a:p>
          <a:p>
            <a:pPr marL="457200" indent="-457200">
              <a:buAutoNum type="arabicPeriod"/>
            </a:pPr>
            <a:r>
              <a:rPr lang="en-US" sz="2000" dirty="0"/>
              <a:t>God commands us to pray.</a:t>
            </a:r>
          </a:p>
          <a:p>
            <a:pPr lvl="1"/>
            <a:r>
              <a:rPr lang="en-US" sz="1600" dirty="0"/>
              <a:t>Isaiah 55:6 .. Seek the Lord while he may be found; call upon him while he is near.</a:t>
            </a:r>
            <a:endParaRPr lang="en-US" sz="2000" dirty="0"/>
          </a:p>
          <a:p>
            <a:pPr marL="457200" indent="-457200">
              <a:buFont typeface="+mj-lt"/>
              <a:buAutoNum type="arabicPeriod" startAt="2"/>
            </a:pPr>
            <a:r>
              <a:rPr lang="en-US" sz="2000" dirty="0"/>
              <a:t>Prayer is a privilege.</a:t>
            </a:r>
          </a:p>
          <a:p>
            <a:pPr lvl="1"/>
            <a:r>
              <a:rPr lang="en-US" sz="1600" dirty="0"/>
              <a:t>Hebrews 4:16 .. Therefore, let us approach the throne of grace with boldness, so that we may receive mercy and find grace to help us in time of need.</a:t>
            </a:r>
          </a:p>
          <a:p>
            <a:pPr lvl="1"/>
            <a:endParaRPr lang="en-US" sz="1600" dirty="0"/>
          </a:p>
          <a:p>
            <a:pPr marL="0" indent="0" algn="ctr">
              <a:buNone/>
            </a:pPr>
            <a:r>
              <a:rPr lang="en-US" sz="2400" b="1" dirty="0"/>
              <a:t>A Great Tragedy of Life is Not Unanswered Prayer</a:t>
            </a:r>
          </a:p>
          <a:p>
            <a:pPr marL="0" indent="0" algn="ctr">
              <a:buNone/>
            </a:pPr>
            <a:r>
              <a:rPr lang="en-US" sz="2400" b="1" dirty="0"/>
              <a:t>But Unoffered Prayer.</a:t>
            </a:r>
          </a:p>
        </p:txBody>
      </p:sp>
    </p:spTree>
    <p:extLst>
      <p:ext uri="{BB962C8B-B14F-4D97-AF65-F5344CB8AC3E}">
        <p14:creationId xmlns:p14="http://schemas.microsoft.com/office/powerpoint/2010/main" val="344231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E019D-F3D5-A147-A50F-BE96663FC27E}"/>
              </a:ext>
            </a:extLst>
          </p:cNvPr>
          <p:cNvSpPr>
            <a:spLocks noGrp="1"/>
          </p:cNvSpPr>
          <p:nvPr>
            <p:ph idx="1"/>
          </p:nvPr>
        </p:nvSpPr>
        <p:spPr>
          <a:xfrm>
            <a:off x="838200" y="551145"/>
            <a:ext cx="10515600" cy="5625818"/>
          </a:xfrm>
        </p:spPr>
        <p:txBody>
          <a:bodyPr>
            <a:normAutofit/>
          </a:bodyPr>
          <a:lstStyle/>
          <a:p>
            <a:pPr marL="0" indent="0" algn="ctr">
              <a:buNone/>
            </a:pPr>
            <a:r>
              <a:rPr lang="en-US" sz="5400" dirty="0"/>
              <a:t>You Can Be a Christian</a:t>
            </a:r>
          </a:p>
          <a:p>
            <a:pPr marL="0" indent="0" algn="ctr">
              <a:buNone/>
            </a:pPr>
            <a:r>
              <a:rPr lang="en-US" sz="5400" dirty="0"/>
              <a:t>And Not Pray</a:t>
            </a:r>
          </a:p>
          <a:p>
            <a:pPr marL="0" indent="0" algn="ctr">
              <a:buNone/>
            </a:pPr>
            <a:r>
              <a:rPr lang="en-US" sz="5400" dirty="0"/>
              <a:t>Just Like You Can Be Married</a:t>
            </a:r>
          </a:p>
          <a:p>
            <a:pPr marL="0" indent="0" algn="ctr">
              <a:buNone/>
            </a:pPr>
            <a:r>
              <a:rPr lang="en-US" sz="5400" dirty="0"/>
              <a:t>And Not Talk</a:t>
            </a:r>
          </a:p>
          <a:p>
            <a:pPr marL="0" indent="0" algn="ctr">
              <a:buNone/>
            </a:pPr>
            <a:r>
              <a:rPr lang="en-US" sz="5400" dirty="0"/>
              <a:t>To Your Spouse.</a:t>
            </a:r>
          </a:p>
          <a:p>
            <a:pPr marL="0" indent="0" algn="ctr">
              <a:buNone/>
            </a:pPr>
            <a:r>
              <a:rPr lang="en-US" sz="5400" dirty="0"/>
              <a:t>You’ll feel miserable.</a:t>
            </a:r>
          </a:p>
        </p:txBody>
      </p:sp>
    </p:spTree>
    <p:extLst>
      <p:ext uri="{BB962C8B-B14F-4D97-AF65-F5344CB8AC3E}">
        <p14:creationId xmlns:p14="http://schemas.microsoft.com/office/powerpoint/2010/main" val="83254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0AF8-4431-FF4A-B262-81361D59C9E6}"/>
              </a:ext>
            </a:extLst>
          </p:cNvPr>
          <p:cNvSpPr>
            <a:spLocks noGrp="1"/>
          </p:cNvSpPr>
          <p:nvPr>
            <p:ph type="title"/>
          </p:nvPr>
        </p:nvSpPr>
        <p:spPr>
          <a:xfrm>
            <a:off x="6289158" y="233083"/>
            <a:ext cx="5259707" cy="1460250"/>
          </a:xfrm>
        </p:spPr>
        <p:txBody>
          <a:bodyPr>
            <a:normAutofit/>
          </a:bodyPr>
          <a:lstStyle/>
          <a:p>
            <a:pPr algn="ctr"/>
            <a:r>
              <a:rPr lang="en-US" sz="2400" b="1" dirty="0"/>
              <a:t>EFFECTIVE PRAYER OCCURS</a:t>
            </a:r>
            <a:br>
              <a:rPr lang="en-US" sz="2400" b="1" dirty="0"/>
            </a:br>
            <a:r>
              <a:rPr lang="en-US" sz="2400" b="1" dirty="0"/>
              <a:t>WHEN YOU TALK TO GOD</a:t>
            </a:r>
            <a:br>
              <a:rPr lang="en-US" sz="2400" b="1" dirty="0"/>
            </a:br>
            <a:r>
              <a:rPr lang="en-US" sz="2400" b="1" dirty="0"/>
              <a:t>AND LISTEN TO WHAT</a:t>
            </a:r>
            <a:br>
              <a:rPr lang="en-US" sz="2400" b="1" dirty="0"/>
            </a:br>
            <a:r>
              <a:rPr lang="en-US" sz="2400" b="1" dirty="0"/>
              <a:t>GOD IS SAYING TO YOU.</a:t>
            </a:r>
          </a:p>
        </p:txBody>
      </p:sp>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6036733" y="1896533"/>
            <a:ext cx="5512139" cy="4351867"/>
          </a:xfrm>
        </p:spPr>
        <p:txBody>
          <a:bodyPr anchor="t">
            <a:normAutofit/>
          </a:bodyPr>
          <a:lstStyle/>
          <a:p>
            <a:r>
              <a:rPr lang="en-US" sz="2400" dirty="0"/>
              <a:t>TALKING PRINCIPLES OF PRAYER</a:t>
            </a:r>
          </a:p>
          <a:p>
            <a:pPr lvl="1"/>
            <a:r>
              <a:rPr lang="en-US" sz="1800" dirty="0"/>
              <a:t>PRINCIPLE #1 .. CONFESSION</a:t>
            </a:r>
          </a:p>
          <a:p>
            <a:pPr lvl="2"/>
            <a:r>
              <a:rPr lang="en-US" sz="1100" dirty="0"/>
              <a:t>GOD, I’M NOTHING WITHOUT YOU.</a:t>
            </a:r>
          </a:p>
          <a:p>
            <a:pPr lvl="2"/>
            <a:r>
              <a:rPr lang="en-US" sz="1100" dirty="0"/>
              <a:t>GOD, I HAVE SINNED AGAINST YOU BY __</a:t>
            </a:r>
          </a:p>
          <a:p>
            <a:pPr lvl="2"/>
            <a:r>
              <a:rPr lang="en-US" sz="1100" dirty="0"/>
              <a:t>TO CONFESS MEANS TO DESPISE THE SIN AND GRIEVING BECAUSE OF IT.</a:t>
            </a:r>
          </a:p>
          <a:p>
            <a:pPr lvl="1"/>
            <a:r>
              <a:rPr lang="en-US" sz="1800" dirty="0"/>
              <a:t>PRINCIPLE #2 .. PRAISE</a:t>
            </a:r>
          </a:p>
          <a:p>
            <a:pPr lvl="2"/>
            <a:r>
              <a:rPr lang="en-US" sz="1100" dirty="0"/>
              <a:t>PRAISING GOD FOR WHO HE IS AND NOT WHAT HE HAS DONE.</a:t>
            </a:r>
          </a:p>
          <a:p>
            <a:pPr lvl="1"/>
            <a:r>
              <a:rPr lang="en-US" sz="1800" dirty="0"/>
              <a:t>PRINCIPLE #3 .. THANKSGIVING</a:t>
            </a:r>
          </a:p>
          <a:p>
            <a:pPr lvl="2"/>
            <a:r>
              <a:rPr lang="en-US" sz="1100" dirty="0"/>
              <a:t>THANKING GOD FOR WHAT HE HAS DONE.</a:t>
            </a:r>
          </a:p>
          <a:p>
            <a:pPr lvl="1"/>
            <a:r>
              <a:rPr lang="en-US" sz="1800" dirty="0"/>
              <a:t>PRINCIPLE #4 .. PETITION</a:t>
            </a:r>
          </a:p>
          <a:p>
            <a:pPr lvl="2"/>
            <a:r>
              <a:rPr lang="en-US" sz="1100" dirty="0"/>
              <a:t>I EXPRESS MY TOTAL DEPENDENCE ON GOD.</a:t>
            </a:r>
          </a:p>
          <a:p>
            <a:pPr lvl="1"/>
            <a:r>
              <a:rPr lang="en-US" sz="1800" dirty="0"/>
              <a:t>PRINCIPLE #5 .. INTERCESSION</a:t>
            </a:r>
          </a:p>
          <a:p>
            <a:pPr lvl="2"/>
            <a:r>
              <a:rPr lang="en-US" sz="1100" dirty="0"/>
              <a:t>STAND IN THE GAP FOR THOSE YOU ARE CONCERNED ABOUT.</a:t>
            </a:r>
          </a:p>
        </p:txBody>
      </p:sp>
    </p:spTree>
    <p:extLst>
      <p:ext uri="{BB962C8B-B14F-4D97-AF65-F5344CB8AC3E}">
        <p14:creationId xmlns:p14="http://schemas.microsoft.com/office/powerpoint/2010/main" val="19134015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0AF8-4431-FF4A-B262-81361D59C9E6}"/>
              </a:ext>
            </a:extLst>
          </p:cNvPr>
          <p:cNvSpPr>
            <a:spLocks noGrp="1"/>
          </p:cNvSpPr>
          <p:nvPr>
            <p:ph type="title"/>
          </p:nvPr>
        </p:nvSpPr>
        <p:spPr>
          <a:xfrm>
            <a:off x="6289158" y="233083"/>
            <a:ext cx="5259707" cy="1460250"/>
          </a:xfrm>
        </p:spPr>
        <p:txBody>
          <a:bodyPr>
            <a:normAutofit/>
          </a:bodyPr>
          <a:lstStyle/>
          <a:p>
            <a:pPr algn="ctr"/>
            <a:r>
              <a:rPr lang="en-US" sz="2400" b="1" dirty="0"/>
              <a:t>EFFECTIVE PRAYER OCCURS</a:t>
            </a:r>
            <a:br>
              <a:rPr lang="en-US" sz="2400" b="1" dirty="0"/>
            </a:br>
            <a:r>
              <a:rPr lang="en-US" sz="2400" b="1" dirty="0"/>
              <a:t>WHEN YOU TALK TO GOD</a:t>
            </a:r>
            <a:br>
              <a:rPr lang="en-US" sz="2400" b="1" dirty="0"/>
            </a:br>
            <a:r>
              <a:rPr lang="en-US" sz="2400" b="1" dirty="0"/>
              <a:t>AND LISTEN TO WHAT</a:t>
            </a:r>
            <a:br>
              <a:rPr lang="en-US" sz="2400" b="1" dirty="0"/>
            </a:br>
            <a:r>
              <a:rPr lang="en-US" sz="2400" b="1" dirty="0"/>
              <a:t>GOD IS SAYING TO YOU.</a:t>
            </a:r>
          </a:p>
        </p:txBody>
      </p:sp>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5863723" y="1896533"/>
            <a:ext cx="5863720" cy="4529667"/>
          </a:xfrm>
        </p:spPr>
        <p:txBody>
          <a:bodyPr anchor="t">
            <a:normAutofit/>
          </a:bodyPr>
          <a:lstStyle/>
          <a:p>
            <a:r>
              <a:rPr lang="en-US" sz="2400" dirty="0"/>
              <a:t>LISTENING PRINCIPLES OF PRAYER</a:t>
            </a:r>
          </a:p>
          <a:p>
            <a:pPr lvl="1"/>
            <a:r>
              <a:rPr lang="en-US" sz="2000" dirty="0"/>
              <a:t>PRINCIPLE #1 .. BE STILL AND QUIET BEFORE GOD.</a:t>
            </a:r>
          </a:p>
          <a:p>
            <a:pPr lvl="2"/>
            <a:r>
              <a:rPr lang="en-US" sz="1600" dirty="0"/>
              <a:t>AN OPEN BIBLE SHOULD ALWAYS ACCOMPANY A BENDED KNEE.</a:t>
            </a:r>
          </a:p>
          <a:p>
            <a:pPr lvl="2"/>
            <a:r>
              <a:rPr lang="en-US" sz="1600" dirty="0"/>
              <a:t>NO PHONES, TV, SOCIAL MEDIA.</a:t>
            </a:r>
          </a:p>
          <a:p>
            <a:pPr lvl="1"/>
            <a:r>
              <a:rPr lang="en-US" sz="2000" dirty="0"/>
              <a:t>PRINCIPLE #2 .. DO NOT BE IN A HURRY.</a:t>
            </a:r>
          </a:p>
          <a:p>
            <a:pPr lvl="2"/>
            <a:r>
              <a:rPr lang="en-US" sz="1600" dirty="0"/>
              <a:t>LEARN THE POWER OF WAITING.</a:t>
            </a:r>
          </a:p>
          <a:p>
            <a:pPr lvl="1"/>
            <a:r>
              <a:rPr lang="en-US" sz="2000" dirty="0"/>
              <a:t>PRINCIPLE #3 .. SPEND SEASONS WITH GOD</a:t>
            </a:r>
          </a:p>
          <a:p>
            <a:pPr lvl="2"/>
            <a:r>
              <a:rPr lang="en-US" sz="1600" dirty="0"/>
              <a:t>TIME SET ASIDE EACH DAY.</a:t>
            </a:r>
          </a:p>
          <a:p>
            <a:pPr lvl="2"/>
            <a:r>
              <a:rPr lang="en-US" sz="1600" dirty="0"/>
              <a:t>A DAY SET ASIDE PERIODICALLY.</a:t>
            </a:r>
          </a:p>
          <a:p>
            <a:pPr lvl="2"/>
            <a:r>
              <a:rPr lang="en-US" sz="1600" dirty="0"/>
              <a:t>A RETREAT OF SEVERAL DAYS.</a:t>
            </a:r>
          </a:p>
          <a:p>
            <a:pPr marL="914400" lvl="2" indent="0">
              <a:buNone/>
            </a:pPr>
            <a:endParaRPr lang="en-US" sz="1600" dirty="0"/>
          </a:p>
          <a:p>
            <a:pPr marL="0" indent="0">
              <a:buNone/>
            </a:pPr>
            <a:r>
              <a:rPr lang="en-US" sz="2400" dirty="0"/>
              <a:t>ARE YOU BETTER AT TALKING OR LISTENING?</a:t>
            </a:r>
          </a:p>
        </p:txBody>
      </p:sp>
    </p:spTree>
    <p:extLst>
      <p:ext uri="{BB962C8B-B14F-4D97-AF65-F5344CB8AC3E}">
        <p14:creationId xmlns:p14="http://schemas.microsoft.com/office/powerpoint/2010/main" val="38363193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0AF8-4431-FF4A-B262-81361D59C9E6}"/>
              </a:ext>
            </a:extLst>
          </p:cNvPr>
          <p:cNvSpPr>
            <a:spLocks noGrp="1"/>
          </p:cNvSpPr>
          <p:nvPr>
            <p:ph type="title"/>
          </p:nvPr>
        </p:nvSpPr>
        <p:spPr>
          <a:xfrm>
            <a:off x="6096000" y="233082"/>
            <a:ext cx="6096000" cy="1801905"/>
          </a:xfrm>
        </p:spPr>
        <p:txBody>
          <a:bodyPr>
            <a:normAutofit/>
          </a:bodyPr>
          <a:lstStyle/>
          <a:p>
            <a:pPr algn="ctr"/>
            <a:r>
              <a:rPr lang="en-US" sz="2400" b="1" dirty="0"/>
              <a:t>WHEN YOU DEPEND ON GOD YOU PRAY.</a:t>
            </a:r>
            <a:br>
              <a:rPr lang="en-US" sz="2400" b="1" dirty="0"/>
            </a:br>
            <a:br>
              <a:rPr lang="en-US" sz="2400" b="1" dirty="0"/>
            </a:br>
            <a:r>
              <a:rPr lang="en-US" sz="2400" b="1" dirty="0"/>
              <a:t>WHEN YOU DEPEND ON YOU</a:t>
            </a:r>
            <a:br>
              <a:rPr lang="en-US" sz="2400" b="1" dirty="0"/>
            </a:br>
            <a:r>
              <a:rPr lang="en-US" sz="2400" b="1" dirty="0"/>
              <a:t>YOU DON’T PRAY.</a:t>
            </a:r>
          </a:p>
        </p:txBody>
      </p:sp>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6036733" y="2255125"/>
            <a:ext cx="5863721" cy="4351867"/>
          </a:xfrm>
        </p:spPr>
        <p:txBody>
          <a:bodyPr anchor="t">
            <a:normAutofit/>
          </a:bodyPr>
          <a:lstStyle/>
          <a:p>
            <a:pPr marL="0" indent="0">
              <a:buNone/>
            </a:pPr>
            <a:r>
              <a:rPr lang="en-US" dirty="0"/>
              <a:t>PRAYER BARRIERS</a:t>
            </a:r>
          </a:p>
          <a:p>
            <a:r>
              <a:rPr lang="en-US" dirty="0"/>
              <a:t>PRIDE .. OVERESTIMATING YOU.</a:t>
            </a:r>
          </a:p>
          <a:p>
            <a:r>
              <a:rPr lang="en-US" dirty="0"/>
              <a:t>UNBELIEF .. UNDERESTIMATING GOD.</a:t>
            </a:r>
          </a:p>
          <a:p>
            <a:r>
              <a:rPr lang="en-US" dirty="0"/>
              <a:t>IGNORANCE .. OVERESTIMATING THE DIFFICULTY OF TALKING WITH GOD.</a:t>
            </a:r>
          </a:p>
          <a:p>
            <a:r>
              <a:rPr lang="en-US" dirty="0"/>
              <a:t>TIME .. UNDERESTIMATING THE BENEFITS OF BEING WITH GOD.</a:t>
            </a:r>
          </a:p>
        </p:txBody>
      </p:sp>
    </p:spTree>
    <p:extLst>
      <p:ext uri="{BB962C8B-B14F-4D97-AF65-F5344CB8AC3E}">
        <p14:creationId xmlns:p14="http://schemas.microsoft.com/office/powerpoint/2010/main" val="38036517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9" descr="A chalkboard with writing on it&#10;&#10;Description automatically generated with low confidence">
            <a:extLst>
              <a:ext uri="{FF2B5EF4-FFF2-40B4-BE49-F238E27FC236}">
                <a16:creationId xmlns:a16="http://schemas.microsoft.com/office/drawing/2014/main" id="{797059B3-27A8-4D49-9C83-8FCB102D80DA}"/>
              </a:ext>
            </a:extLst>
          </p:cNvPr>
          <p:cNvPicPr>
            <a:picLocks noChangeAspect="1"/>
          </p:cNvPicPr>
          <p:nvPr/>
        </p:nvPicPr>
        <p:blipFill rotWithShape="1">
          <a:blip r:embed="rId2"/>
          <a:srcRect r="4425"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4" name="Content Placeholder 13">
            <a:extLst>
              <a:ext uri="{FF2B5EF4-FFF2-40B4-BE49-F238E27FC236}">
                <a16:creationId xmlns:a16="http://schemas.microsoft.com/office/drawing/2014/main" id="{7F320540-BB51-498C-BB77-FB00B7A34B8C}"/>
              </a:ext>
            </a:extLst>
          </p:cNvPr>
          <p:cNvSpPr>
            <a:spLocks noGrp="1"/>
          </p:cNvSpPr>
          <p:nvPr>
            <p:ph idx="1"/>
          </p:nvPr>
        </p:nvSpPr>
        <p:spPr>
          <a:xfrm>
            <a:off x="6136815" y="448887"/>
            <a:ext cx="6055183" cy="6158105"/>
          </a:xfrm>
        </p:spPr>
        <p:txBody>
          <a:bodyPr anchor="t">
            <a:normAutofit fontScale="85000" lnSpcReduction="20000"/>
          </a:bodyPr>
          <a:lstStyle/>
          <a:p>
            <a:pPr marL="0" indent="0">
              <a:buNone/>
            </a:pPr>
            <a:r>
              <a:rPr lang="en-US" sz="4000" dirty="0"/>
              <a:t>Question of the week?</a:t>
            </a:r>
          </a:p>
          <a:p>
            <a:pPr marL="0" indent="0">
              <a:buNone/>
            </a:pPr>
            <a:endParaRPr lang="en-US" sz="1000" dirty="0"/>
          </a:p>
          <a:p>
            <a:pPr marL="0" indent="0">
              <a:buNone/>
            </a:pPr>
            <a:r>
              <a:rPr lang="en-US" sz="3200" dirty="0"/>
              <a:t>Do we pray to God, Jesus,</a:t>
            </a:r>
          </a:p>
          <a:p>
            <a:pPr marL="0" indent="0">
              <a:buNone/>
            </a:pPr>
            <a:r>
              <a:rPr lang="en-US" sz="3200" dirty="0"/>
              <a:t>or the Holy Spirit?</a:t>
            </a:r>
          </a:p>
          <a:p>
            <a:pPr marL="0" indent="0">
              <a:buNone/>
            </a:pPr>
            <a:endParaRPr lang="en-US" sz="1000" dirty="0"/>
          </a:p>
          <a:p>
            <a:r>
              <a:rPr lang="en-US" sz="3200" dirty="0"/>
              <a:t>God the Creator.</a:t>
            </a:r>
          </a:p>
          <a:p>
            <a:r>
              <a:rPr lang="en-US" sz="3200" dirty="0"/>
              <a:t>Jesus the Savior.</a:t>
            </a:r>
          </a:p>
          <a:p>
            <a:r>
              <a:rPr lang="en-US" sz="3200" dirty="0"/>
              <a:t>The Holy Spirit the Enabler.</a:t>
            </a:r>
          </a:p>
          <a:p>
            <a:pPr marL="0" indent="0">
              <a:buNone/>
            </a:pPr>
            <a:endParaRPr lang="en-US" sz="1000" dirty="0"/>
          </a:p>
          <a:p>
            <a:r>
              <a:rPr lang="en-US" sz="3200" dirty="0"/>
              <a:t>John 10:30 .. I and the Father are One.</a:t>
            </a:r>
          </a:p>
          <a:p>
            <a:r>
              <a:rPr lang="en-US" sz="3200" dirty="0"/>
              <a:t>Lord’s Prayer .. Our Father…</a:t>
            </a:r>
          </a:p>
          <a:p>
            <a:r>
              <a:rPr lang="en-US" sz="3200" dirty="0"/>
              <a:t>There’s no record of anyone praying to the HS in the Bible.</a:t>
            </a:r>
          </a:p>
          <a:p>
            <a:r>
              <a:rPr lang="en-US" sz="3200" dirty="0"/>
              <a:t>The HS gives us the </a:t>
            </a:r>
            <a:r>
              <a:rPr lang="en-US" sz="3200" dirty="0" err="1"/>
              <a:t>words..Romans</a:t>
            </a:r>
            <a:r>
              <a:rPr lang="en-US" sz="3200" dirty="0"/>
              <a:t> 8:26</a:t>
            </a:r>
          </a:p>
          <a:p>
            <a:r>
              <a:rPr lang="en-US" sz="3200" dirty="0"/>
              <a:t>Bottom Line .. There’s nothing sinful or wrong about praying to the Father, to Jesus, or to the HS.</a:t>
            </a:r>
            <a:endParaRPr lang="en-US" dirty="0"/>
          </a:p>
        </p:txBody>
      </p:sp>
    </p:spTree>
    <p:extLst>
      <p:ext uri="{BB962C8B-B14F-4D97-AF65-F5344CB8AC3E}">
        <p14:creationId xmlns:p14="http://schemas.microsoft.com/office/powerpoint/2010/main" val="9978282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7B2E-2850-BA4F-8EE1-0B51ED92EA0C}"/>
              </a:ext>
            </a:extLst>
          </p:cNvPr>
          <p:cNvSpPr>
            <a:spLocks noGrp="1"/>
          </p:cNvSpPr>
          <p:nvPr>
            <p:ph type="title"/>
          </p:nvPr>
        </p:nvSpPr>
        <p:spPr/>
        <p:txBody>
          <a:bodyPr/>
          <a:lstStyle/>
          <a:p>
            <a:r>
              <a:rPr lang="en-US" dirty="0"/>
              <a:t>2 Kings 6:15-17</a:t>
            </a:r>
          </a:p>
        </p:txBody>
      </p:sp>
      <p:sp>
        <p:nvSpPr>
          <p:cNvPr id="3" name="Content Placeholder 2">
            <a:extLst>
              <a:ext uri="{FF2B5EF4-FFF2-40B4-BE49-F238E27FC236}">
                <a16:creationId xmlns:a16="http://schemas.microsoft.com/office/drawing/2014/main" id="{126B2886-6B14-1D43-9DEE-1BBEF77D3DD4}"/>
              </a:ext>
            </a:extLst>
          </p:cNvPr>
          <p:cNvSpPr>
            <a:spLocks noGrp="1"/>
          </p:cNvSpPr>
          <p:nvPr>
            <p:ph idx="1"/>
          </p:nvPr>
        </p:nvSpPr>
        <p:spPr/>
        <p:txBody>
          <a:bodyPr/>
          <a:lstStyle/>
          <a:p>
            <a:pPr marL="0" indent="0">
              <a:buNone/>
            </a:pPr>
            <a:r>
              <a:rPr lang="en-US" dirty="0"/>
              <a:t>15 When the servant of the man of God got up early and went out, he discovered an army with horses and chariots surrounding the city. So he asked Elisha, “Oh, my master, what are we to do?”</a:t>
            </a:r>
          </a:p>
          <a:p>
            <a:pPr marL="0" indent="0">
              <a:buNone/>
            </a:pPr>
            <a:r>
              <a:rPr lang="en-US" dirty="0"/>
              <a:t>16 Elisha said, “Don’t be afraid, for those who are with us outnumber those who are with them.”</a:t>
            </a:r>
          </a:p>
          <a:p>
            <a:pPr marL="0" indent="0">
              <a:buNone/>
            </a:pPr>
            <a:r>
              <a:rPr lang="en-US" dirty="0"/>
              <a:t>17 Then Elisha prayed, “Lord, please open his eyes and let him see.” So the Lord opened the servant’s eyes, and he saw that the mountain was covered with horses and chariots of fire all around Elisha.</a:t>
            </a:r>
          </a:p>
          <a:p>
            <a:pPr marL="0" indent="0">
              <a:buNone/>
            </a:pPr>
            <a:endParaRPr lang="en-US" dirty="0"/>
          </a:p>
        </p:txBody>
      </p:sp>
    </p:spTree>
    <p:extLst>
      <p:ext uri="{BB962C8B-B14F-4D97-AF65-F5344CB8AC3E}">
        <p14:creationId xmlns:p14="http://schemas.microsoft.com/office/powerpoint/2010/main" val="343664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02C0-9831-E942-9777-414A3A902A66}"/>
              </a:ext>
            </a:extLst>
          </p:cNvPr>
          <p:cNvSpPr>
            <a:spLocks noGrp="1"/>
          </p:cNvSpPr>
          <p:nvPr>
            <p:ph type="title"/>
          </p:nvPr>
        </p:nvSpPr>
        <p:spPr/>
        <p:txBody>
          <a:bodyPr/>
          <a:lstStyle/>
          <a:p>
            <a:r>
              <a:rPr lang="en-US" dirty="0"/>
              <a:t>Colossians 4:2-4</a:t>
            </a:r>
          </a:p>
        </p:txBody>
      </p:sp>
      <p:sp>
        <p:nvSpPr>
          <p:cNvPr id="3" name="Content Placeholder 2">
            <a:extLst>
              <a:ext uri="{FF2B5EF4-FFF2-40B4-BE49-F238E27FC236}">
                <a16:creationId xmlns:a16="http://schemas.microsoft.com/office/drawing/2014/main" id="{63405612-2BD4-D346-8BFE-17CA79E7DD7F}"/>
              </a:ext>
            </a:extLst>
          </p:cNvPr>
          <p:cNvSpPr>
            <a:spLocks noGrp="1"/>
          </p:cNvSpPr>
          <p:nvPr>
            <p:ph idx="1"/>
          </p:nvPr>
        </p:nvSpPr>
        <p:spPr/>
        <p:txBody>
          <a:bodyPr/>
          <a:lstStyle/>
          <a:p>
            <a:pPr marL="0" indent="0">
              <a:buNone/>
            </a:pPr>
            <a:r>
              <a:rPr lang="en-US" dirty="0"/>
              <a:t>2 </a:t>
            </a:r>
            <a:r>
              <a:rPr lang="en-US" b="1" dirty="0">
                <a:solidFill>
                  <a:srgbClr val="FF0000"/>
                </a:solidFill>
              </a:rPr>
              <a:t>Devote</a:t>
            </a:r>
            <a:r>
              <a:rPr lang="en-US" dirty="0"/>
              <a:t> yourselves to prayer; stay </a:t>
            </a:r>
            <a:r>
              <a:rPr lang="en-US" b="1" dirty="0">
                <a:solidFill>
                  <a:srgbClr val="FF0000"/>
                </a:solidFill>
              </a:rPr>
              <a:t>alert</a:t>
            </a:r>
            <a:r>
              <a:rPr lang="en-US" dirty="0"/>
              <a:t> in it with </a:t>
            </a:r>
            <a:r>
              <a:rPr lang="en-US" dirty="0">
                <a:solidFill>
                  <a:srgbClr val="FF0000"/>
                </a:solidFill>
              </a:rPr>
              <a:t>thanksgiving</a:t>
            </a:r>
            <a:r>
              <a:rPr lang="en-US" dirty="0"/>
              <a:t>. </a:t>
            </a:r>
          </a:p>
          <a:p>
            <a:pPr marL="0" indent="0">
              <a:buNone/>
            </a:pPr>
            <a:r>
              <a:rPr lang="en-US" dirty="0"/>
              <a:t>3 At the same time, </a:t>
            </a:r>
            <a:r>
              <a:rPr lang="en-US" b="1" dirty="0">
                <a:solidFill>
                  <a:srgbClr val="FF0000"/>
                </a:solidFill>
              </a:rPr>
              <a:t>pray also for us </a:t>
            </a:r>
            <a:r>
              <a:rPr lang="en-US" dirty="0"/>
              <a:t>that God may open a door to us for the word, to speak the mystery of Christ for which I am in chains,</a:t>
            </a:r>
          </a:p>
          <a:p>
            <a:pPr marL="0" indent="0">
              <a:buNone/>
            </a:pPr>
            <a:r>
              <a:rPr lang="en-US" dirty="0"/>
              <a:t>4 so that I may </a:t>
            </a:r>
            <a:r>
              <a:rPr lang="en-US" b="1" dirty="0">
                <a:solidFill>
                  <a:srgbClr val="FF0000"/>
                </a:solidFill>
              </a:rPr>
              <a:t>make it known </a:t>
            </a:r>
            <a:r>
              <a:rPr lang="en-US" dirty="0"/>
              <a:t>as I should.</a:t>
            </a:r>
          </a:p>
        </p:txBody>
      </p:sp>
    </p:spTree>
    <p:extLst>
      <p:ext uri="{BB962C8B-B14F-4D97-AF65-F5344CB8AC3E}">
        <p14:creationId xmlns:p14="http://schemas.microsoft.com/office/powerpoint/2010/main" val="925339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967</Words>
  <Application>Microsoft Macintosh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John 5:19 .. The Son can do nothing of Himself, unless it is something He sees the Father doing:</vt:lpstr>
      <vt:lpstr>PowerPoint Presentation</vt:lpstr>
      <vt:lpstr>EFFECTIVE PRAYER OCCURS WHEN YOU TALK TO GOD AND LISTEN TO WHAT GOD IS SAYING TO YOU.</vt:lpstr>
      <vt:lpstr>EFFECTIVE PRAYER OCCURS WHEN YOU TALK TO GOD AND LISTEN TO WHAT GOD IS SAYING TO YOU.</vt:lpstr>
      <vt:lpstr>WHEN YOU DEPEND ON GOD YOU PRAY.  WHEN YOU DEPEND ON YOU YOU DON’T PRAY.</vt:lpstr>
      <vt:lpstr>PowerPoint Presentation</vt:lpstr>
      <vt:lpstr>2 Kings 6:15-17</vt:lpstr>
      <vt:lpstr>Colossians 4:2-4</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Holeman, Jeff</dc:creator>
  <cp:lastModifiedBy>Holeman, Jeff</cp:lastModifiedBy>
  <cp:revision>27</cp:revision>
  <dcterms:created xsi:type="dcterms:W3CDTF">2021-02-02T17:40:13Z</dcterms:created>
  <dcterms:modified xsi:type="dcterms:W3CDTF">2021-02-09T21:33:35Z</dcterms:modified>
</cp:coreProperties>
</file>