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74" r:id="rId4"/>
    <p:sldId id="277" r:id="rId5"/>
    <p:sldId id="276" r:id="rId6"/>
    <p:sldId id="278" r:id="rId7"/>
    <p:sldId id="259" r:id="rId8"/>
    <p:sldId id="262" r:id="rId9"/>
    <p:sldId id="263" r:id="rId10"/>
    <p:sldId id="264" r:id="rId11"/>
    <p:sldId id="268" r:id="rId12"/>
    <p:sldId id="273" r:id="rId13"/>
    <p:sldId id="279"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7"/>
    <p:restoredTop sz="92078"/>
  </p:normalViewPr>
  <p:slideViewPr>
    <p:cSldViewPr snapToGrid="0" snapToObjects="1">
      <p:cViewPr varScale="1">
        <p:scale>
          <a:sx n="63" d="100"/>
          <a:sy n="63" d="100"/>
        </p:scale>
        <p:origin x="20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F762-7D57-B04F-B358-9A4F36928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250326-932D-174B-B33C-B52A8EE03D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67988-EAA9-E54E-88F0-BDA80868DABE}"/>
              </a:ext>
            </a:extLst>
          </p:cNvPr>
          <p:cNvSpPr>
            <a:spLocks noGrp="1"/>
          </p:cNvSpPr>
          <p:nvPr>
            <p:ph type="dt" sz="half" idx="10"/>
          </p:nvPr>
        </p:nvSpPr>
        <p:spPr/>
        <p:txBody>
          <a:bodyPr/>
          <a:lstStyle/>
          <a:p>
            <a:fld id="{1E42C0B3-BA03-A143-BD23-9067F3EB3168}" type="datetimeFigureOut">
              <a:rPr lang="en-US" smtClean="0"/>
              <a:t>2/16/21</a:t>
            </a:fld>
            <a:endParaRPr lang="en-US"/>
          </a:p>
        </p:txBody>
      </p:sp>
      <p:sp>
        <p:nvSpPr>
          <p:cNvPr id="5" name="Footer Placeholder 4">
            <a:extLst>
              <a:ext uri="{FF2B5EF4-FFF2-40B4-BE49-F238E27FC236}">
                <a16:creationId xmlns:a16="http://schemas.microsoft.com/office/drawing/2014/main" id="{36890120-3519-BF46-8316-FDBD5756B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495B6-888D-2C44-AFAE-4C9E3ABEE4BA}"/>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381535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F05A-CB1D-024F-B813-8A52B3ECFF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DBA933-E0D7-1247-A692-223083DA25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530F2-770C-984C-8240-278491B50FB2}"/>
              </a:ext>
            </a:extLst>
          </p:cNvPr>
          <p:cNvSpPr>
            <a:spLocks noGrp="1"/>
          </p:cNvSpPr>
          <p:nvPr>
            <p:ph type="dt" sz="half" idx="10"/>
          </p:nvPr>
        </p:nvSpPr>
        <p:spPr/>
        <p:txBody>
          <a:bodyPr/>
          <a:lstStyle/>
          <a:p>
            <a:fld id="{1E42C0B3-BA03-A143-BD23-9067F3EB3168}" type="datetimeFigureOut">
              <a:rPr lang="en-US" smtClean="0"/>
              <a:t>2/16/21</a:t>
            </a:fld>
            <a:endParaRPr lang="en-US"/>
          </a:p>
        </p:txBody>
      </p:sp>
      <p:sp>
        <p:nvSpPr>
          <p:cNvPr id="5" name="Footer Placeholder 4">
            <a:extLst>
              <a:ext uri="{FF2B5EF4-FFF2-40B4-BE49-F238E27FC236}">
                <a16:creationId xmlns:a16="http://schemas.microsoft.com/office/drawing/2014/main" id="{AE802A99-A866-6649-A4C0-881BC082F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798F7-BF6F-BB4B-989C-7ED6A133DA25}"/>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181650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5B130D-4016-3745-96F9-F4CEDB34D8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0202CE-003A-6F43-A96F-2E9DE4FE6E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DA187-C625-6F45-86BB-12356D1F9B64}"/>
              </a:ext>
            </a:extLst>
          </p:cNvPr>
          <p:cNvSpPr>
            <a:spLocks noGrp="1"/>
          </p:cNvSpPr>
          <p:nvPr>
            <p:ph type="dt" sz="half" idx="10"/>
          </p:nvPr>
        </p:nvSpPr>
        <p:spPr/>
        <p:txBody>
          <a:bodyPr/>
          <a:lstStyle/>
          <a:p>
            <a:fld id="{1E42C0B3-BA03-A143-BD23-9067F3EB3168}" type="datetimeFigureOut">
              <a:rPr lang="en-US" smtClean="0"/>
              <a:t>2/16/21</a:t>
            </a:fld>
            <a:endParaRPr lang="en-US"/>
          </a:p>
        </p:txBody>
      </p:sp>
      <p:sp>
        <p:nvSpPr>
          <p:cNvPr id="5" name="Footer Placeholder 4">
            <a:extLst>
              <a:ext uri="{FF2B5EF4-FFF2-40B4-BE49-F238E27FC236}">
                <a16:creationId xmlns:a16="http://schemas.microsoft.com/office/drawing/2014/main" id="{C8417FF6-92BD-814A-9F29-5DC87D331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3229F-AF34-9143-A022-A2281B2947A7}"/>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238897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961E-ED28-9746-9CD7-8C7D9143C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501757-AAF7-C844-9E10-127B222464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39E19-ED3E-5E44-B6E0-E1F33B329CDE}"/>
              </a:ext>
            </a:extLst>
          </p:cNvPr>
          <p:cNvSpPr>
            <a:spLocks noGrp="1"/>
          </p:cNvSpPr>
          <p:nvPr>
            <p:ph type="dt" sz="half" idx="10"/>
          </p:nvPr>
        </p:nvSpPr>
        <p:spPr/>
        <p:txBody>
          <a:bodyPr/>
          <a:lstStyle/>
          <a:p>
            <a:fld id="{1E42C0B3-BA03-A143-BD23-9067F3EB3168}" type="datetimeFigureOut">
              <a:rPr lang="en-US" smtClean="0"/>
              <a:t>2/16/21</a:t>
            </a:fld>
            <a:endParaRPr lang="en-US"/>
          </a:p>
        </p:txBody>
      </p:sp>
      <p:sp>
        <p:nvSpPr>
          <p:cNvPr id="5" name="Footer Placeholder 4">
            <a:extLst>
              <a:ext uri="{FF2B5EF4-FFF2-40B4-BE49-F238E27FC236}">
                <a16:creationId xmlns:a16="http://schemas.microsoft.com/office/drawing/2014/main" id="{5F957F7A-7954-1E4E-8E80-A1ABE3E68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0AC53-1A70-9E4E-9F75-2E8DDBA83BA5}"/>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315875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CD5B-4D9E-254A-8767-E15FB35658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5CEF43-5EA7-F144-BE2C-EBECBB924E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101175-1740-6A48-A22F-3E6DC6745C21}"/>
              </a:ext>
            </a:extLst>
          </p:cNvPr>
          <p:cNvSpPr>
            <a:spLocks noGrp="1"/>
          </p:cNvSpPr>
          <p:nvPr>
            <p:ph type="dt" sz="half" idx="10"/>
          </p:nvPr>
        </p:nvSpPr>
        <p:spPr/>
        <p:txBody>
          <a:bodyPr/>
          <a:lstStyle/>
          <a:p>
            <a:fld id="{1E42C0B3-BA03-A143-BD23-9067F3EB3168}" type="datetimeFigureOut">
              <a:rPr lang="en-US" smtClean="0"/>
              <a:t>2/16/21</a:t>
            </a:fld>
            <a:endParaRPr lang="en-US"/>
          </a:p>
        </p:txBody>
      </p:sp>
      <p:sp>
        <p:nvSpPr>
          <p:cNvPr id="5" name="Footer Placeholder 4">
            <a:extLst>
              <a:ext uri="{FF2B5EF4-FFF2-40B4-BE49-F238E27FC236}">
                <a16:creationId xmlns:a16="http://schemas.microsoft.com/office/drawing/2014/main" id="{6C1989EE-0B45-A641-8EA0-32A43097B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ADC5F-31AA-8149-8E9B-789806C0879B}"/>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295419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EA116-ED11-334E-9637-C47A2A09CF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4EF4D-E800-E14C-904A-C0D9A4CDC8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D15C3-53A6-5040-9329-C238861208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D05EAF-7746-234E-9DBC-33107ABEE11C}"/>
              </a:ext>
            </a:extLst>
          </p:cNvPr>
          <p:cNvSpPr>
            <a:spLocks noGrp="1"/>
          </p:cNvSpPr>
          <p:nvPr>
            <p:ph type="dt" sz="half" idx="10"/>
          </p:nvPr>
        </p:nvSpPr>
        <p:spPr/>
        <p:txBody>
          <a:bodyPr/>
          <a:lstStyle/>
          <a:p>
            <a:fld id="{1E42C0B3-BA03-A143-BD23-9067F3EB3168}" type="datetimeFigureOut">
              <a:rPr lang="en-US" smtClean="0"/>
              <a:t>2/16/21</a:t>
            </a:fld>
            <a:endParaRPr lang="en-US"/>
          </a:p>
        </p:txBody>
      </p:sp>
      <p:sp>
        <p:nvSpPr>
          <p:cNvPr id="6" name="Footer Placeholder 5">
            <a:extLst>
              <a:ext uri="{FF2B5EF4-FFF2-40B4-BE49-F238E27FC236}">
                <a16:creationId xmlns:a16="http://schemas.microsoft.com/office/drawing/2014/main" id="{F8565C02-E844-0A4E-BE41-C5661297D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5C5741-FECA-8C47-92B8-2054790AF3C5}"/>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245627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0CC1-3836-4743-B43C-589D8E757D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4DD86D-F36A-7D44-AA5F-2958E6832B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3A3B5-300A-4B43-BF48-16325A9CB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8DC534-00EF-6444-94F6-358C9BBE32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1E12B-279C-FF49-80C1-9BF47583F2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153AF5-65C2-114C-A8B8-A1347219093E}"/>
              </a:ext>
            </a:extLst>
          </p:cNvPr>
          <p:cNvSpPr>
            <a:spLocks noGrp="1"/>
          </p:cNvSpPr>
          <p:nvPr>
            <p:ph type="dt" sz="half" idx="10"/>
          </p:nvPr>
        </p:nvSpPr>
        <p:spPr/>
        <p:txBody>
          <a:bodyPr/>
          <a:lstStyle/>
          <a:p>
            <a:fld id="{1E42C0B3-BA03-A143-BD23-9067F3EB3168}" type="datetimeFigureOut">
              <a:rPr lang="en-US" smtClean="0"/>
              <a:t>2/16/21</a:t>
            </a:fld>
            <a:endParaRPr lang="en-US"/>
          </a:p>
        </p:txBody>
      </p:sp>
      <p:sp>
        <p:nvSpPr>
          <p:cNvPr id="8" name="Footer Placeholder 7">
            <a:extLst>
              <a:ext uri="{FF2B5EF4-FFF2-40B4-BE49-F238E27FC236}">
                <a16:creationId xmlns:a16="http://schemas.microsoft.com/office/drawing/2014/main" id="{E94F5D6C-423B-9540-89A1-AEF5A8EA9B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7CF57F-D0EE-8641-8592-9ABCAF8614EF}"/>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302324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5F302-71D0-DC4A-9C8E-7E8A3819E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CF76B3-0578-DC43-A3FE-0875E8A69247}"/>
              </a:ext>
            </a:extLst>
          </p:cNvPr>
          <p:cNvSpPr>
            <a:spLocks noGrp="1"/>
          </p:cNvSpPr>
          <p:nvPr>
            <p:ph type="dt" sz="half" idx="10"/>
          </p:nvPr>
        </p:nvSpPr>
        <p:spPr/>
        <p:txBody>
          <a:bodyPr/>
          <a:lstStyle/>
          <a:p>
            <a:fld id="{1E42C0B3-BA03-A143-BD23-9067F3EB3168}" type="datetimeFigureOut">
              <a:rPr lang="en-US" smtClean="0"/>
              <a:t>2/16/21</a:t>
            </a:fld>
            <a:endParaRPr lang="en-US"/>
          </a:p>
        </p:txBody>
      </p:sp>
      <p:sp>
        <p:nvSpPr>
          <p:cNvPr id="4" name="Footer Placeholder 3">
            <a:extLst>
              <a:ext uri="{FF2B5EF4-FFF2-40B4-BE49-F238E27FC236}">
                <a16:creationId xmlns:a16="http://schemas.microsoft.com/office/drawing/2014/main" id="{F8E781E4-4B47-6946-8DE9-95B12D74A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7B1FE-2AB7-D444-A83C-B2C0CCF81E8C}"/>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190745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1335F-5664-2C44-BEA9-B5835CD2D24B}"/>
              </a:ext>
            </a:extLst>
          </p:cNvPr>
          <p:cNvSpPr>
            <a:spLocks noGrp="1"/>
          </p:cNvSpPr>
          <p:nvPr>
            <p:ph type="dt" sz="half" idx="10"/>
          </p:nvPr>
        </p:nvSpPr>
        <p:spPr/>
        <p:txBody>
          <a:bodyPr/>
          <a:lstStyle/>
          <a:p>
            <a:fld id="{1E42C0B3-BA03-A143-BD23-9067F3EB3168}" type="datetimeFigureOut">
              <a:rPr lang="en-US" smtClean="0"/>
              <a:t>2/16/21</a:t>
            </a:fld>
            <a:endParaRPr lang="en-US"/>
          </a:p>
        </p:txBody>
      </p:sp>
      <p:sp>
        <p:nvSpPr>
          <p:cNvPr id="3" name="Footer Placeholder 2">
            <a:extLst>
              <a:ext uri="{FF2B5EF4-FFF2-40B4-BE49-F238E27FC236}">
                <a16:creationId xmlns:a16="http://schemas.microsoft.com/office/drawing/2014/main" id="{06EC924F-75D0-F94B-9C07-CDBD993259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ED960C-A8B5-654F-971A-91B447F1C4E2}"/>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2930134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1863-5DFD-A946-B946-35DBCDE66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992AED-0BD5-7B4A-A2CC-2DD6AAAE3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1FC9EA-B1C3-084A-BA8C-FFB722688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A161A1-535B-9F4D-966E-9E6F427D9D23}"/>
              </a:ext>
            </a:extLst>
          </p:cNvPr>
          <p:cNvSpPr>
            <a:spLocks noGrp="1"/>
          </p:cNvSpPr>
          <p:nvPr>
            <p:ph type="dt" sz="half" idx="10"/>
          </p:nvPr>
        </p:nvSpPr>
        <p:spPr/>
        <p:txBody>
          <a:bodyPr/>
          <a:lstStyle/>
          <a:p>
            <a:fld id="{1E42C0B3-BA03-A143-BD23-9067F3EB3168}" type="datetimeFigureOut">
              <a:rPr lang="en-US" smtClean="0"/>
              <a:t>2/16/21</a:t>
            </a:fld>
            <a:endParaRPr lang="en-US"/>
          </a:p>
        </p:txBody>
      </p:sp>
      <p:sp>
        <p:nvSpPr>
          <p:cNvPr id="6" name="Footer Placeholder 5">
            <a:extLst>
              <a:ext uri="{FF2B5EF4-FFF2-40B4-BE49-F238E27FC236}">
                <a16:creationId xmlns:a16="http://schemas.microsoft.com/office/drawing/2014/main" id="{6EE1A25B-D73C-064E-85E4-15DF92497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D545E-1BB9-F547-BEB5-DE08DC01BBF2}"/>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119115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E4DA-513B-394D-99CF-2F4939D36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60A12B-F0C6-754F-9F2A-A165E82B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7229C3-13B1-FF4B-8E58-A60CD21D7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E4E1B-40F7-4F45-AEDF-C9C87CD05225}"/>
              </a:ext>
            </a:extLst>
          </p:cNvPr>
          <p:cNvSpPr>
            <a:spLocks noGrp="1"/>
          </p:cNvSpPr>
          <p:nvPr>
            <p:ph type="dt" sz="half" idx="10"/>
          </p:nvPr>
        </p:nvSpPr>
        <p:spPr/>
        <p:txBody>
          <a:bodyPr/>
          <a:lstStyle/>
          <a:p>
            <a:fld id="{1E42C0B3-BA03-A143-BD23-9067F3EB3168}" type="datetimeFigureOut">
              <a:rPr lang="en-US" smtClean="0"/>
              <a:t>2/16/21</a:t>
            </a:fld>
            <a:endParaRPr lang="en-US"/>
          </a:p>
        </p:txBody>
      </p:sp>
      <p:sp>
        <p:nvSpPr>
          <p:cNvPr id="6" name="Footer Placeholder 5">
            <a:extLst>
              <a:ext uri="{FF2B5EF4-FFF2-40B4-BE49-F238E27FC236}">
                <a16:creationId xmlns:a16="http://schemas.microsoft.com/office/drawing/2014/main" id="{C9BF9B2F-02E6-5344-B917-779F8B515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20769-E85C-A448-A79F-ECE1A9A848F0}"/>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377648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5F0461-C718-FC4C-93BF-96A9E71CB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5D6CAD-A187-414F-A405-4929896149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589AF-A920-4943-8F3F-CBE178FDD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2C0B3-BA03-A143-BD23-9067F3EB3168}" type="datetimeFigureOut">
              <a:rPr lang="en-US" smtClean="0"/>
              <a:t>2/16/21</a:t>
            </a:fld>
            <a:endParaRPr lang="en-US"/>
          </a:p>
        </p:txBody>
      </p:sp>
      <p:sp>
        <p:nvSpPr>
          <p:cNvPr id="5" name="Footer Placeholder 4">
            <a:extLst>
              <a:ext uri="{FF2B5EF4-FFF2-40B4-BE49-F238E27FC236}">
                <a16:creationId xmlns:a16="http://schemas.microsoft.com/office/drawing/2014/main" id="{8D5059C4-C1A1-554F-BE94-CF1289F2A9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CFA976-2571-C34E-9774-47783F2F1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FAE41-6F75-874C-A3B2-30B84670CA05}" type="slidenum">
              <a:rPr lang="en-US" smtClean="0"/>
              <a:t>‹#›</a:t>
            </a:fld>
            <a:endParaRPr lang="en-US"/>
          </a:p>
        </p:txBody>
      </p:sp>
    </p:spTree>
    <p:extLst>
      <p:ext uri="{BB962C8B-B14F-4D97-AF65-F5344CB8AC3E}">
        <p14:creationId xmlns:p14="http://schemas.microsoft.com/office/powerpoint/2010/main" val="852297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72756-E5D3-2748-A07B-06F7A49A190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3F31E19-7563-2948-8A49-B5CE6B68A497}"/>
              </a:ext>
            </a:extLst>
          </p:cNvPr>
          <p:cNvSpPr>
            <a:spLocks noGrp="1"/>
          </p:cNvSpPr>
          <p:nvPr>
            <p:ph type="subTitle"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E82CE275-6746-3645-A775-333B0491AEBD}"/>
              </a:ext>
            </a:extLst>
          </p:cNvPr>
          <p:cNvPicPr>
            <a:picLocks noChangeAspect="1"/>
          </p:cNvPicPr>
          <p:nvPr/>
        </p:nvPicPr>
        <p:blipFill>
          <a:blip r:embed="rId2"/>
          <a:stretch>
            <a:fillRect/>
          </a:stretch>
        </p:blipFill>
        <p:spPr>
          <a:xfrm>
            <a:off x="609600" y="0"/>
            <a:ext cx="10972800" cy="6858000"/>
          </a:xfrm>
          <a:prstGeom prst="rect">
            <a:avLst/>
          </a:prstGeom>
        </p:spPr>
      </p:pic>
    </p:spTree>
    <p:extLst>
      <p:ext uri="{BB962C8B-B14F-4D97-AF65-F5344CB8AC3E}">
        <p14:creationId xmlns:p14="http://schemas.microsoft.com/office/powerpoint/2010/main" val="261772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0AF8-4431-FF4A-B262-81361D59C9E6}"/>
              </a:ext>
            </a:extLst>
          </p:cNvPr>
          <p:cNvSpPr>
            <a:spLocks noGrp="1"/>
          </p:cNvSpPr>
          <p:nvPr>
            <p:ph type="title"/>
          </p:nvPr>
        </p:nvSpPr>
        <p:spPr>
          <a:xfrm>
            <a:off x="6096000" y="233082"/>
            <a:ext cx="6096000" cy="1801905"/>
          </a:xfrm>
        </p:spPr>
        <p:txBody>
          <a:bodyPr>
            <a:normAutofit/>
          </a:bodyPr>
          <a:lstStyle/>
          <a:p>
            <a:pPr algn="ctr"/>
            <a:r>
              <a:rPr lang="en-US" sz="2400" b="1" dirty="0"/>
              <a:t>WHEN YOU DEPEND ON GOD YOU PRAY.</a:t>
            </a:r>
            <a:br>
              <a:rPr lang="en-US" sz="2400" b="1" dirty="0"/>
            </a:br>
            <a:br>
              <a:rPr lang="en-US" sz="2400" b="1" dirty="0"/>
            </a:br>
            <a:r>
              <a:rPr lang="en-US" sz="2400" b="1" dirty="0"/>
              <a:t>WHEN YOU DEPEND ON YOU</a:t>
            </a:r>
            <a:br>
              <a:rPr lang="en-US" sz="2400" b="1" dirty="0"/>
            </a:br>
            <a:r>
              <a:rPr lang="en-US" sz="2400" b="1" dirty="0"/>
              <a:t>YOU DON’T PRAY.</a:t>
            </a:r>
          </a:p>
        </p:txBody>
      </p:sp>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4" name="Content Placeholder 13">
            <a:extLst>
              <a:ext uri="{FF2B5EF4-FFF2-40B4-BE49-F238E27FC236}">
                <a16:creationId xmlns:a16="http://schemas.microsoft.com/office/drawing/2014/main" id="{7F320540-BB51-498C-BB77-FB00B7A34B8C}"/>
              </a:ext>
            </a:extLst>
          </p:cNvPr>
          <p:cNvSpPr>
            <a:spLocks noGrp="1"/>
          </p:cNvSpPr>
          <p:nvPr>
            <p:ph idx="1"/>
          </p:nvPr>
        </p:nvSpPr>
        <p:spPr>
          <a:xfrm>
            <a:off x="6036733" y="2255125"/>
            <a:ext cx="5863721" cy="4351867"/>
          </a:xfrm>
        </p:spPr>
        <p:txBody>
          <a:bodyPr anchor="t">
            <a:normAutofit/>
          </a:bodyPr>
          <a:lstStyle/>
          <a:p>
            <a:pPr marL="0" indent="0">
              <a:buNone/>
            </a:pPr>
            <a:r>
              <a:rPr lang="en-US" dirty="0"/>
              <a:t>PRAYER BARRIERS</a:t>
            </a:r>
          </a:p>
          <a:p>
            <a:r>
              <a:rPr lang="en-US" dirty="0"/>
              <a:t>PRIDE .. OVERESTIMATING YOU.</a:t>
            </a:r>
          </a:p>
          <a:p>
            <a:r>
              <a:rPr lang="en-US" dirty="0"/>
              <a:t>UNBELIEF .. UNDERESTIMATING GOD.</a:t>
            </a:r>
          </a:p>
          <a:p>
            <a:r>
              <a:rPr lang="en-US" dirty="0"/>
              <a:t>IGNORANCE .. OVERESTIMATING THE DIFFICULTY OF TALKING WITH GOD.</a:t>
            </a:r>
          </a:p>
          <a:p>
            <a:r>
              <a:rPr lang="en-US" dirty="0"/>
              <a:t>TIME .. UNDERESTIMATING THE BENEFITS OF BEING WITH GOD.</a:t>
            </a:r>
          </a:p>
        </p:txBody>
      </p:sp>
    </p:spTree>
    <p:extLst>
      <p:ext uri="{BB962C8B-B14F-4D97-AF65-F5344CB8AC3E}">
        <p14:creationId xmlns:p14="http://schemas.microsoft.com/office/powerpoint/2010/main" val="38036517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4" name="Content Placeholder 13">
            <a:extLst>
              <a:ext uri="{FF2B5EF4-FFF2-40B4-BE49-F238E27FC236}">
                <a16:creationId xmlns:a16="http://schemas.microsoft.com/office/drawing/2014/main" id="{7F320540-BB51-498C-BB77-FB00B7A34B8C}"/>
              </a:ext>
            </a:extLst>
          </p:cNvPr>
          <p:cNvSpPr>
            <a:spLocks noGrp="1"/>
          </p:cNvSpPr>
          <p:nvPr>
            <p:ph idx="1"/>
          </p:nvPr>
        </p:nvSpPr>
        <p:spPr>
          <a:xfrm>
            <a:off x="6064139" y="448887"/>
            <a:ext cx="6328276" cy="6158105"/>
          </a:xfrm>
        </p:spPr>
        <p:txBody>
          <a:bodyPr anchor="t">
            <a:normAutofit/>
          </a:bodyPr>
          <a:lstStyle/>
          <a:p>
            <a:pPr marL="0" indent="0">
              <a:buNone/>
            </a:pPr>
            <a:r>
              <a:rPr lang="en-US" b="1" dirty="0">
                <a:solidFill>
                  <a:schemeClr val="accent4">
                    <a:lumMod val="60000"/>
                    <a:lumOff val="40000"/>
                  </a:schemeClr>
                </a:solidFill>
              </a:rPr>
              <a:t>A Healthy Prayer Life will be..</a:t>
            </a:r>
            <a:endParaRPr lang="en-US" sz="1000" b="1" dirty="0">
              <a:solidFill>
                <a:schemeClr val="accent4">
                  <a:lumMod val="60000"/>
                  <a:lumOff val="40000"/>
                </a:schemeClr>
              </a:solidFill>
            </a:endParaRPr>
          </a:p>
          <a:p>
            <a:pPr marL="514350" indent="-514350">
              <a:buAutoNum type="arabicPeriod"/>
            </a:pPr>
            <a:r>
              <a:rPr lang="en-US" dirty="0">
                <a:solidFill>
                  <a:srgbClr val="00B0F0"/>
                </a:solidFill>
              </a:rPr>
              <a:t>Devoted (Luke 18:1)</a:t>
            </a:r>
          </a:p>
          <a:p>
            <a:pPr marL="514350" indent="-514350">
              <a:buAutoNum type="arabicPeriod"/>
            </a:pPr>
            <a:r>
              <a:rPr lang="en-US" dirty="0">
                <a:solidFill>
                  <a:srgbClr val="FF0000"/>
                </a:solidFill>
              </a:rPr>
              <a:t>Alert (Jesus’ example in John 17)</a:t>
            </a:r>
          </a:p>
          <a:p>
            <a:pPr marL="514350" indent="-514350">
              <a:buAutoNum type="arabicPeriod"/>
            </a:pPr>
            <a:r>
              <a:rPr lang="en-US" dirty="0">
                <a:solidFill>
                  <a:schemeClr val="accent6">
                    <a:lumMod val="60000"/>
                    <a:lumOff val="40000"/>
                  </a:schemeClr>
                </a:solidFill>
              </a:rPr>
              <a:t>Thankful (Philippians 4:6)</a:t>
            </a:r>
          </a:p>
          <a:p>
            <a:pPr marL="514350" indent="-514350">
              <a:buAutoNum type="arabicPeriod"/>
            </a:pPr>
            <a:r>
              <a:rPr lang="en-US" dirty="0">
                <a:solidFill>
                  <a:schemeClr val="accent2">
                    <a:lumMod val="75000"/>
                  </a:schemeClr>
                </a:solidFill>
              </a:rPr>
              <a:t>About Others (Acts 14:27)</a:t>
            </a:r>
          </a:p>
          <a:p>
            <a:pPr marL="0" indent="0">
              <a:buNone/>
            </a:pPr>
            <a:endParaRPr lang="en-US" sz="1000" dirty="0"/>
          </a:p>
          <a:p>
            <a:pPr marL="0" indent="0">
              <a:buNone/>
            </a:pPr>
            <a:r>
              <a:rPr lang="en-US" dirty="0"/>
              <a:t>A healthy prayer life…</a:t>
            </a:r>
          </a:p>
          <a:p>
            <a:pPr marL="514350" indent="-514350">
              <a:buAutoNum type="arabicPeriod"/>
            </a:pPr>
            <a:r>
              <a:rPr lang="en-US" dirty="0"/>
              <a:t>Helps me see as God sees. (2 Kings 6)</a:t>
            </a:r>
          </a:p>
          <a:p>
            <a:pPr marL="514350" indent="-514350">
              <a:buAutoNum type="arabicPeriod"/>
            </a:pPr>
            <a:r>
              <a:rPr lang="en-US" dirty="0"/>
              <a:t>Aligns my heart with God’s.</a:t>
            </a:r>
            <a:r>
              <a:rPr lang="en-US" sz="2400" dirty="0"/>
              <a:t> (Mat 26:39)</a:t>
            </a:r>
            <a:endParaRPr lang="en-US" dirty="0"/>
          </a:p>
        </p:txBody>
      </p:sp>
      <p:sp>
        <p:nvSpPr>
          <p:cNvPr id="2" name="TextBox 1">
            <a:extLst>
              <a:ext uri="{FF2B5EF4-FFF2-40B4-BE49-F238E27FC236}">
                <a16:creationId xmlns:a16="http://schemas.microsoft.com/office/drawing/2014/main" id="{9DBC91B9-ED68-D649-BD8D-AAA7C2052847}"/>
              </a:ext>
            </a:extLst>
          </p:cNvPr>
          <p:cNvSpPr txBox="1"/>
          <p:nvPr/>
        </p:nvSpPr>
        <p:spPr>
          <a:xfrm>
            <a:off x="112735" y="5398718"/>
            <a:ext cx="5586608" cy="1077218"/>
          </a:xfrm>
          <a:prstGeom prst="rect">
            <a:avLst/>
          </a:prstGeom>
          <a:noFill/>
        </p:spPr>
        <p:txBody>
          <a:bodyPr wrap="square" rtlCol="0">
            <a:spAutoFit/>
          </a:bodyPr>
          <a:lstStyle/>
          <a:p>
            <a:pPr algn="just"/>
            <a:r>
              <a:rPr lang="en-US" sz="1600" dirty="0"/>
              <a:t>Colossians 4 - 2 </a:t>
            </a:r>
            <a:r>
              <a:rPr lang="en-US" sz="1600" b="1" dirty="0">
                <a:solidFill>
                  <a:srgbClr val="FF0000"/>
                </a:solidFill>
              </a:rPr>
              <a:t>Devote</a:t>
            </a:r>
            <a:r>
              <a:rPr lang="en-US" sz="1600" dirty="0"/>
              <a:t> yourselves to prayer; stay </a:t>
            </a:r>
            <a:r>
              <a:rPr lang="en-US" sz="1600" b="1" dirty="0">
                <a:solidFill>
                  <a:srgbClr val="FF0000"/>
                </a:solidFill>
              </a:rPr>
              <a:t>alert</a:t>
            </a:r>
            <a:r>
              <a:rPr lang="en-US" sz="1600" dirty="0"/>
              <a:t> in it with </a:t>
            </a:r>
            <a:r>
              <a:rPr lang="en-US" sz="1600" dirty="0">
                <a:solidFill>
                  <a:srgbClr val="FF0000"/>
                </a:solidFill>
              </a:rPr>
              <a:t>thanksgiving</a:t>
            </a:r>
            <a:r>
              <a:rPr lang="en-US" sz="1600" dirty="0"/>
              <a:t>.  3 At the same time, </a:t>
            </a:r>
            <a:r>
              <a:rPr lang="en-US" sz="1600" b="1" dirty="0">
                <a:solidFill>
                  <a:srgbClr val="FF0000"/>
                </a:solidFill>
              </a:rPr>
              <a:t>pray also for us </a:t>
            </a:r>
            <a:r>
              <a:rPr lang="en-US" sz="1600" dirty="0"/>
              <a:t>that God may open a door to us for the word, to speak the mystery of Christ for which I am in chains, 4 so that I may </a:t>
            </a:r>
            <a:r>
              <a:rPr lang="en-US" sz="1600" b="1" dirty="0">
                <a:solidFill>
                  <a:srgbClr val="FF0000"/>
                </a:solidFill>
              </a:rPr>
              <a:t>make it known </a:t>
            </a:r>
            <a:r>
              <a:rPr lang="en-US" sz="1600" dirty="0"/>
              <a:t>as I should.</a:t>
            </a:r>
          </a:p>
        </p:txBody>
      </p:sp>
    </p:spTree>
    <p:extLst>
      <p:ext uri="{BB962C8B-B14F-4D97-AF65-F5344CB8AC3E}">
        <p14:creationId xmlns:p14="http://schemas.microsoft.com/office/powerpoint/2010/main" val="15398049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4" name="Content Placeholder 13">
            <a:extLst>
              <a:ext uri="{FF2B5EF4-FFF2-40B4-BE49-F238E27FC236}">
                <a16:creationId xmlns:a16="http://schemas.microsoft.com/office/drawing/2014/main" id="{7F320540-BB51-498C-BB77-FB00B7A34B8C}"/>
              </a:ext>
            </a:extLst>
          </p:cNvPr>
          <p:cNvSpPr>
            <a:spLocks noGrp="1"/>
          </p:cNvSpPr>
          <p:nvPr>
            <p:ph idx="1"/>
          </p:nvPr>
        </p:nvSpPr>
        <p:spPr>
          <a:xfrm>
            <a:off x="6064139" y="448887"/>
            <a:ext cx="6328276" cy="6158105"/>
          </a:xfrm>
        </p:spPr>
        <p:txBody>
          <a:bodyPr anchor="t">
            <a:normAutofit/>
          </a:bodyPr>
          <a:lstStyle/>
          <a:p>
            <a:pPr marL="0" indent="0">
              <a:buNone/>
            </a:pPr>
            <a:r>
              <a:rPr lang="en-US" b="1" dirty="0">
                <a:solidFill>
                  <a:schemeClr val="accent4">
                    <a:lumMod val="60000"/>
                    <a:lumOff val="40000"/>
                  </a:schemeClr>
                </a:solidFill>
              </a:rPr>
              <a:t>God’s Voice…</a:t>
            </a:r>
            <a:endParaRPr lang="en-US" sz="1000" b="1" dirty="0">
              <a:solidFill>
                <a:schemeClr val="accent4">
                  <a:lumMod val="60000"/>
                  <a:lumOff val="40000"/>
                </a:schemeClr>
              </a:solidFill>
            </a:endParaRPr>
          </a:p>
          <a:p>
            <a:pPr marL="514350" indent="-514350">
              <a:buAutoNum type="arabicPeriod"/>
            </a:pPr>
            <a:r>
              <a:rPr lang="en-US" dirty="0">
                <a:solidFill>
                  <a:srgbClr val="00B0F0"/>
                </a:solidFill>
              </a:rPr>
              <a:t>Will always agree with His Word.</a:t>
            </a:r>
          </a:p>
          <a:p>
            <a:pPr marL="514350" indent="-514350">
              <a:buAutoNum type="arabicPeriod"/>
            </a:pPr>
            <a:r>
              <a:rPr lang="en-US" dirty="0">
                <a:solidFill>
                  <a:srgbClr val="FF0000"/>
                </a:solidFill>
              </a:rPr>
              <a:t>Will always push you to be more like Jesus.</a:t>
            </a:r>
          </a:p>
          <a:p>
            <a:pPr marL="514350" indent="-514350">
              <a:buAutoNum type="arabicPeriod"/>
            </a:pPr>
            <a:r>
              <a:rPr lang="en-US" dirty="0">
                <a:solidFill>
                  <a:schemeClr val="accent6">
                    <a:lumMod val="60000"/>
                    <a:lumOff val="40000"/>
                  </a:schemeClr>
                </a:solidFill>
              </a:rPr>
              <a:t>Will be supported by your Christianly thinking friends.</a:t>
            </a:r>
          </a:p>
          <a:p>
            <a:pPr marL="514350" indent="-514350">
              <a:buAutoNum type="arabicPeriod"/>
            </a:pPr>
            <a:r>
              <a:rPr lang="en-US" dirty="0">
                <a:solidFill>
                  <a:schemeClr val="accent2">
                    <a:lumMod val="75000"/>
                  </a:schemeClr>
                </a:solidFill>
              </a:rPr>
              <a:t>Will excite you even though it may scare you.</a:t>
            </a:r>
          </a:p>
          <a:p>
            <a:pPr marL="514350" indent="-514350">
              <a:buAutoNum type="arabicPeriod"/>
            </a:pPr>
            <a:endParaRPr lang="en-US" dirty="0">
              <a:solidFill>
                <a:schemeClr val="accent2">
                  <a:lumMod val="75000"/>
                </a:schemeClr>
              </a:solidFill>
            </a:endParaRPr>
          </a:p>
          <a:p>
            <a:pPr marL="0" indent="0" algn="ctr">
              <a:buNone/>
            </a:pPr>
            <a:r>
              <a:rPr lang="en-US" sz="3600" dirty="0"/>
              <a:t>The KEY to Prayer is not a Plan</a:t>
            </a:r>
          </a:p>
          <a:p>
            <a:pPr marL="0" indent="0" algn="ctr">
              <a:buNone/>
            </a:pPr>
            <a:r>
              <a:rPr lang="en-US" sz="3600" dirty="0"/>
              <a:t>But a Person.</a:t>
            </a:r>
          </a:p>
        </p:txBody>
      </p:sp>
      <p:sp>
        <p:nvSpPr>
          <p:cNvPr id="2" name="TextBox 1">
            <a:extLst>
              <a:ext uri="{FF2B5EF4-FFF2-40B4-BE49-F238E27FC236}">
                <a16:creationId xmlns:a16="http://schemas.microsoft.com/office/drawing/2014/main" id="{9DBC91B9-ED68-D649-BD8D-AAA7C2052847}"/>
              </a:ext>
            </a:extLst>
          </p:cNvPr>
          <p:cNvSpPr txBox="1"/>
          <p:nvPr/>
        </p:nvSpPr>
        <p:spPr>
          <a:xfrm>
            <a:off x="112735" y="5398718"/>
            <a:ext cx="5586608" cy="1077218"/>
          </a:xfrm>
          <a:prstGeom prst="rect">
            <a:avLst/>
          </a:prstGeom>
          <a:noFill/>
        </p:spPr>
        <p:txBody>
          <a:bodyPr wrap="square" rtlCol="0">
            <a:spAutoFit/>
          </a:bodyPr>
          <a:lstStyle/>
          <a:p>
            <a:pPr algn="just"/>
            <a:r>
              <a:rPr lang="en-US" sz="1600" dirty="0"/>
              <a:t>Colossians 4 - 2 </a:t>
            </a:r>
            <a:r>
              <a:rPr lang="en-US" sz="1600" b="1" dirty="0">
                <a:solidFill>
                  <a:srgbClr val="FF0000"/>
                </a:solidFill>
              </a:rPr>
              <a:t>Devote</a:t>
            </a:r>
            <a:r>
              <a:rPr lang="en-US" sz="1600" dirty="0"/>
              <a:t> yourselves to prayer; stay </a:t>
            </a:r>
            <a:r>
              <a:rPr lang="en-US" sz="1600" b="1" dirty="0">
                <a:solidFill>
                  <a:srgbClr val="FF0000"/>
                </a:solidFill>
              </a:rPr>
              <a:t>alert</a:t>
            </a:r>
            <a:r>
              <a:rPr lang="en-US" sz="1600" dirty="0"/>
              <a:t> in it with </a:t>
            </a:r>
            <a:r>
              <a:rPr lang="en-US" sz="1600" dirty="0">
                <a:solidFill>
                  <a:srgbClr val="FF0000"/>
                </a:solidFill>
              </a:rPr>
              <a:t>thanksgiving</a:t>
            </a:r>
            <a:r>
              <a:rPr lang="en-US" sz="1600" dirty="0"/>
              <a:t>.  3 At the same time, </a:t>
            </a:r>
            <a:r>
              <a:rPr lang="en-US" sz="1600" b="1" dirty="0">
                <a:solidFill>
                  <a:srgbClr val="FF0000"/>
                </a:solidFill>
              </a:rPr>
              <a:t>pray also for us </a:t>
            </a:r>
            <a:r>
              <a:rPr lang="en-US" sz="1600" dirty="0"/>
              <a:t>that God may open a door to us for the word, to speak the mystery of Christ for which I am in chains, 4 so that I may </a:t>
            </a:r>
            <a:r>
              <a:rPr lang="en-US" sz="1600" b="1" dirty="0">
                <a:solidFill>
                  <a:srgbClr val="FF0000"/>
                </a:solidFill>
              </a:rPr>
              <a:t>make it known </a:t>
            </a:r>
            <a:r>
              <a:rPr lang="en-US" sz="1600" dirty="0"/>
              <a:t>as I should.</a:t>
            </a:r>
          </a:p>
        </p:txBody>
      </p:sp>
      <p:sp>
        <p:nvSpPr>
          <p:cNvPr id="3" name="Oval Callout 2">
            <a:extLst>
              <a:ext uri="{FF2B5EF4-FFF2-40B4-BE49-F238E27FC236}">
                <a16:creationId xmlns:a16="http://schemas.microsoft.com/office/drawing/2014/main" id="{8727F9B6-05C0-0B4F-8E59-F039F0A2731A}"/>
              </a:ext>
            </a:extLst>
          </p:cNvPr>
          <p:cNvSpPr/>
          <p:nvPr/>
        </p:nvSpPr>
        <p:spPr>
          <a:xfrm>
            <a:off x="900544" y="448888"/>
            <a:ext cx="4627418" cy="1172096"/>
          </a:xfrm>
          <a:prstGeom prst="wedgeEllipseCallout">
            <a:avLst>
              <a:gd name="adj1" fmla="val 62598"/>
              <a:gd name="adj2" fmla="val 15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Luke 21:33</a:t>
            </a:r>
          </a:p>
          <a:p>
            <a:pPr algn="ctr"/>
            <a:r>
              <a:rPr lang="en-US" dirty="0"/>
              <a:t>…my words will never pass away.</a:t>
            </a:r>
          </a:p>
        </p:txBody>
      </p:sp>
      <p:sp>
        <p:nvSpPr>
          <p:cNvPr id="7" name="Oval Callout 6">
            <a:extLst>
              <a:ext uri="{FF2B5EF4-FFF2-40B4-BE49-F238E27FC236}">
                <a16:creationId xmlns:a16="http://schemas.microsoft.com/office/drawing/2014/main" id="{9E8DB4A9-1C5F-5C46-B02F-C9FA426B6471}"/>
              </a:ext>
            </a:extLst>
          </p:cNvPr>
          <p:cNvSpPr/>
          <p:nvPr/>
        </p:nvSpPr>
        <p:spPr>
          <a:xfrm>
            <a:off x="831269" y="1127764"/>
            <a:ext cx="4627418" cy="1172096"/>
          </a:xfrm>
          <a:prstGeom prst="wedgeEllipseCallout">
            <a:avLst>
              <a:gd name="adj1" fmla="val 62897"/>
              <a:gd name="adj2" fmla="val -11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Philippians 2:5</a:t>
            </a:r>
          </a:p>
          <a:p>
            <a:pPr algn="ctr"/>
            <a:r>
              <a:rPr lang="en-US" dirty="0"/>
              <a:t>Adopt the same attitude as that</a:t>
            </a:r>
          </a:p>
          <a:p>
            <a:pPr algn="ctr"/>
            <a:r>
              <a:rPr lang="en-US" dirty="0"/>
              <a:t>Of Christ Jesus,</a:t>
            </a:r>
          </a:p>
        </p:txBody>
      </p:sp>
      <p:sp>
        <p:nvSpPr>
          <p:cNvPr id="8" name="Oval Callout 7">
            <a:extLst>
              <a:ext uri="{FF2B5EF4-FFF2-40B4-BE49-F238E27FC236}">
                <a16:creationId xmlns:a16="http://schemas.microsoft.com/office/drawing/2014/main" id="{E636E12E-0D5D-134B-B944-E5EC5908982D}"/>
              </a:ext>
            </a:extLst>
          </p:cNvPr>
          <p:cNvSpPr/>
          <p:nvPr/>
        </p:nvSpPr>
        <p:spPr>
          <a:xfrm>
            <a:off x="858975" y="1959032"/>
            <a:ext cx="4627418" cy="1172096"/>
          </a:xfrm>
          <a:prstGeom prst="wedgeEllipseCallout">
            <a:avLst>
              <a:gd name="adj1" fmla="val 61700"/>
              <a:gd name="adj2" fmla="val 83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Proverbs 15:22</a:t>
            </a:r>
          </a:p>
          <a:p>
            <a:pPr algn="ctr"/>
            <a:r>
              <a:rPr lang="en-US" dirty="0"/>
              <a:t>Plans fail when there is no counsel, but with many advisers they succeed.</a:t>
            </a:r>
          </a:p>
        </p:txBody>
      </p:sp>
      <p:sp>
        <p:nvSpPr>
          <p:cNvPr id="9" name="Oval Callout 8">
            <a:extLst>
              <a:ext uri="{FF2B5EF4-FFF2-40B4-BE49-F238E27FC236}">
                <a16:creationId xmlns:a16="http://schemas.microsoft.com/office/drawing/2014/main" id="{2020CFCA-26F8-9F4C-BD40-8EDCD76A1B9C}"/>
              </a:ext>
            </a:extLst>
          </p:cNvPr>
          <p:cNvSpPr/>
          <p:nvPr/>
        </p:nvSpPr>
        <p:spPr>
          <a:xfrm>
            <a:off x="834518" y="3131128"/>
            <a:ext cx="4627418" cy="1950480"/>
          </a:xfrm>
          <a:prstGeom prst="wedgeEllipseCallout">
            <a:avLst>
              <a:gd name="adj1" fmla="val 62898"/>
              <a:gd name="adj2" fmla="val -30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Ephesians 2:10</a:t>
            </a:r>
          </a:p>
          <a:p>
            <a:pPr algn="ctr"/>
            <a:r>
              <a:rPr lang="en-US" dirty="0"/>
              <a:t>For we are his workmanship, created in Christ Jesus for good works, which God prepared ahead of time for us to do.</a:t>
            </a:r>
          </a:p>
        </p:txBody>
      </p:sp>
    </p:spTree>
    <p:extLst>
      <p:ext uri="{BB962C8B-B14F-4D97-AF65-F5344CB8AC3E}">
        <p14:creationId xmlns:p14="http://schemas.microsoft.com/office/powerpoint/2010/main" val="39313545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Graphical user interface&#10;&#10;Description automatically generated with medium confidence">
            <a:extLst>
              <a:ext uri="{FF2B5EF4-FFF2-40B4-BE49-F238E27FC236}">
                <a16:creationId xmlns:a16="http://schemas.microsoft.com/office/drawing/2014/main" id="{B6DD42E6-0EE3-E043-8A9E-507FC5FA25F5}"/>
              </a:ext>
            </a:extLst>
          </p:cNvPr>
          <p:cNvPicPr>
            <a:picLocks noGrp="1" noChangeAspect="1"/>
          </p:cNvPicPr>
          <p:nvPr>
            <p:ph idx="1"/>
          </p:nvPr>
        </p:nvPicPr>
        <p:blipFill rotWithShape="1">
          <a:blip r:embed="rId2"/>
          <a:srcRect t="5237" r="-1" b="8662"/>
          <a:stretch/>
        </p:blipFill>
        <p:spPr>
          <a:xfrm>
            <a:off x="321733" y="321733"/>
            <a:ext cx="11548534" cy="6214534"/>
          </a:xfrm>
          <a:prstGeom prst="rect">
            <a:avLst/>
          </a:prstGeom>
        </p:spPr>
      </p:pic>
    </p:spTree>
    <p:extLst>
      <p:ext uri="{BB962C8B-B14F-4D97-AF65-F5344CB8AC3E}">
        <p14:creationId xmlns:p14="http://schemas.microsoft.com/office/powerpoint/2010/main" val="45735187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pic>
        <p:nvPicPr>
          <p:cNvPr id="6" name="Content Placeholder 5" descr="A picture containing logo&#10;&#10;Description automatically generated">
            <a:extLst>
              <a:ext uri="{FF2B5EF4-FFF2-40B4-BE49-F238E27FC236}">
                <a16:creationId xmlns:a16="http://schemas.microsoft.com/office/drawing/2014/main" id="{673B480F-7BFD-2A41-98B7-83D5835320AD}"/>
              </a:ext>
            </a:extLst>
          </p:cNvPr>
          <p:cNvPicPr>
            <a:picLocks noGrp="1" noChangeAspect="1"/>
          </p:cNvPicPr>
          <p:nvPr>
            <p:ph idx="1"/>
          </p:nvPr>
        </p:nvPicPr>
        <p:blipFill>
          <a:blip r:embed="rId3"/>
          <a:stretch>
            <a:fillRect/>
          </a:stretch>
        </p:blipFill>
        <p:spPr>
          <a:xfrm>
            <a:off x="6240650" y="232472"/>
            <a:ext cx="5873858" cy="6245817"/>
          </a:xfrm>
        </p:spPr>
      </p:pic>
    </p:spTree>
    <p:extLst>
      <p:ext uri="{BB962C8B-B14F-4D97-AF65-F5344CB8AC3E}">
        <p14:creationId xmlns:p14="http://schemas.microsoft.com/office/powerpoint/2010/main" val="29300939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389441-80C0-4945-9585-FA7521F514D5}"/>
              </a:ext>
            </a:extLst>
          </p:cNvPr>
          <p:cNvSpPr>
            <a:spLocks noGrp="1"/>
          </p:cNvSpPr>
          <p:nvPr>
            <p:ph idx="1"/>
          </p:nvPr>
        </p:nvSpPr>
        <p:spPr>
          <a:xfrm>
            <a:off x="304799" y="265043"/>
            <a:ext cx="11635409" cy="6215270"/>
          </a:xfrm>
        </p:spPr>
        <p:txBody>
          <a:bodyPr>
            <a:normAutofit fontScale="70000" lnSpcReduction="20000"/>
          </a:bodyPr>
          <a:lstStyle/>
          <a:p>
            <a:pPr marL="0" indent="0">
              <a:buNone/>
            </a:pPr>
            <a:r>
              <a:rPr lang="en-US" dirty="0"/>
              <a:t>ACTS 11</a:t>
            </a:r>
          </a:p>
          <a:p>
            <a:pPr marL="0" indent="0">
              <a:buNone/>
            </a:pPr>
            <a:r>
              <a:rPr lang="en-US" dirty="0"/>
              <a:t>Gentile Salvation Defended</a:t>
            </a:r>
          </a:p>
          <a:p>
            <a:pPr marL="0" indent="0">
              <a:buNone/>
            </a:pPr>
            <a:r>
              <a:rPr lang="en-US" dirty="0"/>
              <a:t>1 The apostles and the brothers and sisters who were throughout Judea heard that the Gentiles had also received the word of God. </a:t>
            </a:r>
            <a:r>
              <a:rPr lang="en-US" dirty="0">
                <a:solidFill>
                  <a:srgbClr val="C00000"/>
                </a:solidFill>
              </a:rPr>
              <a:t>2 When Peter went up to Jerusalem, the circumcision party criticized him, 3 saying, “You went to uncircumcised men and ate with them.”</a:t>
            </a:r>
          </a:p>
          <a:p>
            <a:pPr marL="0" indent="0">
              <a:buNone/>
            </a:pPr>
            <a:r>
              <a:rPr lang="en-US" dirty="0"/>
              <a:t>4 Peter began to explain to them step by step, 5 “I  was in the town of Joppa praying, </a:t>
            </a:r>
            <a:r>
              <a:rPr lang="en-US" b="1" dirty="0"/>
              <a:t>and I saw, in a trance, </a:t>
            </a:r>
            <a:r>
              <a:rPr lang="en-US" dirty="0"/>
              <a:t>an object that resembled a large sheet coming down, being lowered by its four corners from heaven, and it came to me. 6 When I looked closely and considered it, I saw the four-footed animals of the earth, the wild beasts, the reptiles, and the birds of the sky. </a:t>
            </a:r>
            <a:r>
              <a:rPr lang="en-US" b="1" dirty="0"/>
              <a:t>7 I also heard a voice </a:t>
            </a:r>
            <a:r>
              <a:rPr lang="en-US" dirty="0"/>
              <a:t>telling me, ‘Get up, Peter; kill and eat.’</a:t>
            </a:r>
          </a:p>
          <a:p>
            <a:pPr marL="0" indent="0">
              <a:buNone/>
            </a:pPr>
            <a:r>
              <a:rPr lang="en-US" dirty="0"/>
              <a:t>8 “‘No, Lord! ’ I said. ‘For nothing impure or ritually unclean has ever entered my mouth.’ 9 But a voice answered from heaven a second time, ‘What God has made clean, you must not call impure.’</a:t>
            </a:r>
          </a:p>
          <a:p>
            <a:pPr marL="0" indent="0">
              <a:buNone/>
            </a:pPr>
            <a:r>
              <a:rPr lang="en-US" dirty="0"/>
              <a:t>10 “Now this happened three times, and everything was drawn up again into heaven. 11 At that very moment, three men who had been sent to me from Caesarea arrived at the house where we were. </a:t>
            </a:r>
            <a:r>
              <a:rPr lang="en-US" b="1" dirty="0"/>
              <a:t>12 The Spirit told me to accompany them with no doubts at all. </a:t>
            </a:r>
            <a:r>
              <a:rPr lang="en-US" dirty="0"/>
              <a:t>These six brothers also accompanied me, and we went into the man’s house. 13 He reported to us how </a:t>
            </a:r>
            <a:r>
              <a:rPr lang="en-US" b="1" dirty="0"/>
              <a:t>he had seen the angel standing in his house and saying, </a:t>
            </a:r>
            <a:r>
              <a:rPr lang="en-US" dirty="0"/>
              <a:t>‘Send to Joppa, and call for Simon, who is also named Peter. 14 He will speak a message to you by which you and all your household will be saved.’</a:t>
            </a:r>
          </a:p>
          <a:p>
            <a:pPr marL="0" indent="0">
              <a:buNone/>
            </a:pPr>
            <a:r>
              <a:rPr lang="en-US" dirty="0"/>
              <a:t>15 “As I began to speak, </a:t>
            </a:r>
            <a:r>
              <a:rPr lang="en-US" b="1" dirty="0"/>
              <a:t>the Holy Spirit came down </a:t>
            </a:r>
            <a:r>
              <a:rPr lang="en-US" dirty="0"/>
              <a:t>on them, just as on us at the beginning. </a:t>
            </a:r>
            <a:r>
              <a:rPr lang="en-US" b="1" dirty="0"/>
              <a:t>16 I remembered the word of the Lord, </a:t>
            </a:r>
            <a:r>
              <a:rPr lang="en-US" dirty="0"/>
              <a:t>how he said, ‘John baptized with water, but you will be baptized with the Holy Spirit.’     17 If, then, God gave them the same gift that he also gave to us when we believed in the Lord Jesus Christ, </a:t>
            </a:r>
            <a:r>
              <a:rPr lang="en-US" dirty="0">
                <a:solidFill>
                  <a:srgbClr val="C00000"/>
                </a:solidFill>
              </a:rPr>
              <a:t>how could I possibly hinder God?” </a:t>
            </a:r>
          </a:p>
          <a:p>
            <a:pPr marL="0" indent="0">
              <a:buNone/>
            </a:pPr>
            <a:r>
              <a:rPr lang="en-US" dirty="0"/>
              <a:t>18 When they heard this they became silent. And they glorified God, saying, “So then, God has given repentance resulting in life even to the Gentiles.”</a:t>
            </a:r>
          </a:p>
        </p:txBody>
      </p:sp>
    </p:spTree>
    <p:extLst>
      <p:ext uri="{BB962C8B-B14F-4D97-AF65-F5344CB8AC3E}">
        <p14:creationId xmlns:p14="http://schemas.microsoft.com/office/powerpoint/2010/main" val="228236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243E0-9365-5D4E-96ED-DBB7C5DD261A}"/>
              </a:ext>
            </a:extLst>
          </p:cNvPr>
          <p:cNvSpPr>
            <a:spLocks noGrp="1"/>
          </p:cNvSpPr>
          <p:nvPr>
            <p:ph idx="1"/>
          </p:nvPr>
        </p:nvSpPr>
        <p:spPr>
          <a:xfrm>
            <a:off x="838200" y="331304"/>
            <a:ext cx="10515600" cy="5845659"/>
          </a:xfrm>
        </p:spPr>
        <p:txBody>
          <a:bodyPr>
            <a:normAutofit lnSpcReduction="10000"/>
          </a:bodyPr>
          <a:lstStyle/>
          <a:p>
            <a:pPr marL="0" indent="0">
              <a:buNone/>
            </a:pPr>
            <a:r>
              <a:rPr lang="en-US" dirty="0"/>
              <a:t>Peter’s Calling (Luke 5)</a:t>
            </a:r>
          </a:p>
          <a:p>
            <a:pPr marL="0" indent="0">
              <a:buNone/>
            </a:pPr>
            <a:endParaRPr lang="en-US" sz="1200" dirty="0"/>
          </a:p>
          <a:p>
            <a:pPr marL="0" indent="0">
              <a:buNone/>
            </a:pPr>
            <a:r>
              <a:rPr lang="en-US" dirty="0"/>
              <a:t>4 When he had finished speaking, he said to Simon, “Put out into deep water and let down your nets for a catch.” 5 “Master,” Simon replied, “we’ve worked hard all night long and caught nothing. But if you say so, I’ll let down the nets.” 6 When they did this, they caught a great number of fish, and their nets began to tear. 7 So they signaled to their partners in the other boat to come and help them; they came and filled both boats so full that they began to sink. 8 When Simon Peter saw this, he fell at Jesus’s knees and said, “Go away from me, because </a:t>
            </a:r>
            <a:r>
              <a:rPr lang="en-US" b="1" dirty="0"/>
              <a:t>I’m a sinful man, Lord!” </a:t>
            </a:r>
            <a:r>
              <a:rPr lang="en-US" dirty="0"/>
              <a:t>9 For he and all those with him were amazed at the catch of fish they had taken, 10 and so were James and John, Zebedee’s sons, who were Simon’s partners. “Don’t be afraid,” Jesus told Simon. “From now on you will be catching people.” </a:t>
            </a:r>
            <a:r>
              <a:rPr lang="en-US" b="1" dirty="0"/>
              <a:t>11 Then they brought the boats to land, left everything, and followed him.</a:t>
            </a:r>
          </a:p>
        </p:txBody>
      </p:sp>
    </p:spTree>
    <p:extLst>
      <p:ext uri="{BB962C8B-B14F-4D97-AF65-F5344CB8AC3E}">
        <p14:creationId xmlns:p14="http://schemas.microsoft.com/office/powerpoint/2010/main" val="180001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8DF6D-6A8F-A048-8DC4-5F4BFC425FE0}"/>
              </a:ext>
            </a:extLst>
          </p:cNvPr>
          <p:cNvSpPr>
            <a:spLocks noGrp="1"/>
          </p:cNvSpPr>
          <p:nvPr>
            <p:ph idx="1"/>
          </p:nvPr>
        </p:nvSpPr>
        <p:spPr>
          <a:xfrm>
            <a:off x="838200" y="304800"/>
            <a:ext cx="10515600" cy="5872163"/>
          </a:xfrm>
        </p:spPr>
        <p:txBody>
          <a:bodyPr>
            <a:normAutofit lnSpcReduction="10000"/>
          </a:bodyPr>
          <a:lstStyle/>
          <a:p>
            <a:pPr marL="0" indent="0">
              <a:buNone/>
            </a:pPr>
            <a:r>
              <a:rPr lang="en-US" dirty="0"/>
              <a:t>James 5:16</a:t>
            </a:r>
          </a:p>
          <a:p>
            <a:pPr marL="0" indent="0">
              <a:buNone/>
            </a:pPr>
            <a:r>
              <a:rPr lang="en-US" dirty="0"/>
              <a:t>The prayer of a </a:t>
            </a:r>
            <a:r>
              <a:rPr lang="en-US" dirty="0">
                <a:solidFill>
                  <a:srgbClr val="C00000"/>
                </a:solidFill>
              </a:rPr>
              <a:t>righteous</a:t>
            </a:r>
            <a:r>
              <a:rPr lang="en-US" dirty="0"/>
              <a:t> person</a:t>
            </a:r>
          </a:p>
          <a:p>
            <a:pPr marL="0" indent="0">
              <a:buNone/>
            </a:pPr>
            <a:r>
              <a:rPr lang="en-US" dirty="0"/>
              <a:t>Is very powerful in its effect.</a:t>
            </a:r>
          </a:p>
          <a:p>
            <a:pPr marL="0" indent="0">
              <a:buNone/>
            </a:pPr>
            <a:endParaRPr lang="en-US" sz="2000" dirty="0"/>
          </a:p>
          <a:p>
            <a:pPr marL="0" indent="0">
              <a:buNone/>
            </a:pPr>
            <a:r>
              <a:rPr lang="en-US" dirty="0"/>
              <a:t>Peter’s own words in 1 Peter 2</a:t>
            </a:r>
          </a:p>
          <a:p>
            <a:pPr marL="0" indent="0">
              <a:buNone/>
            </a:pPr>
            <a:r>
              <a:rPr lang="en-US" dirty="0"/>
              <a:t>21 For you were called to this, because Christ also suffered for you, leaving you an example, that you should follow in his steps. 22 He did not commit sin, </a:t>
            </a:r>
            <a:r>
              <a:rPr lang="en-US" i="1" dirty="0"/>
              <a:t>and no deceit was found in his mouth; </a:t>
            </a:r>
            <a:r>
              <a:rPr lang="en-US" dirty="0"/>
              <a:t>23 when he was insulted, he did not insult in return; when he suffered, he did not threaten but entrusted himself to the one who judges justly. 24 He himself bore our sins in his body on the tree; so that, having died to sins, we might live for </a:t>
            </a:r>
            <a:r>
              <a:rPr lang="en-US" dirty="0">
                <a:solidFill>
                  <a:srgbClr val="C00000"/>
                </a:solidFill>
              </a:rPr>
              <a:t>righteousness. </a:t>
            </a:r>
            <a:r>
              <a:rPr lang="en-US" i="1" dirty="0"/>
              <a:t>By his wounds you have been healed.</a:t>
            </a:r>
            <a:r>
              <a:rPr lang="en-US" dirty="0"/>
              <a:t>  25 For you </a:t>
            </a:r>
            <a:r>
              <a:rPr lang="en-US" i="1" dirty="0"/>
              <a:t>were like sheep going astray,</a:t>
            </a:r>
            <a:r>
              <a:rPr lang="en-US" dirty="0"/>
              <a:t> but you have now returned to the Shepherd and Overseer of your souls.</a:t>
            </a:r>
          </a:p>
        </p:txBody>
      </p:sp>
    </p:spTree>
    <p:extLst>
      <p:ext uri="{BB962C8B-B14F-4D97-AF65-F5344CB8AC3E}">
        <p14:creationId xmlns:p14="http://schemas.microsoft.com/office/powerpoint/2010/main" val="59615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74395-5D05-8141-BCD9-BB9DA9D95E29}"/>
              </a:ext>
            </a:extLst>
          </p:cNvPr>
          <p:cNvSpPr>
            <a:spLocks noGrp="1"/>
          </p:cNvSpPr>
          <p:nvPr>
            <p:ph type="title"/>
          </p:nvPr>
        </p:nvSpPr>
        <p:spPr>
          <a:xfrm>
            <a:off x="838200" y="365125"/>
            <a:ext cx="10515600" cy="1629930"/>
          </a:xfrm>
        </p:spPr>
        <p:txBody>
          <a:bodyPr>
            <a:normAutofit/>
          </a:bodyPr>
          <a:lstStyle/>
          <a:p>
            <a:pPr algn="ctr"/>
            <a:r>
              <a:rPr lang="en-US" sz="9600" dirty="0">
                <a:latin typeface="Phosphate Inline" panose="02000506050000020004" pitchFamily="2" charset="77"/>
                <a:cs typeface="Phosphate Inline" panose="02000506050000020004" pitchFamily="2" charset="77"/>
              </a:rPr>
              <a:t>RIGHTEOUS</a:t>
            </a:r>
          </a:p>
        </p:txBody>
      </p:sp>
      <p:sp>
        <p:nvSpPr>
          <p:cNvPr id="3" name="Content Placeholder 2">
            <a:extLst>
              <a:ext uri="{FF2B5EF4-FFF2-40B4-BE49-F238E27FC236}">
                <a16:creationId xmlns:a16="http://schemas.microsoft.com/office/drawing/2014/main" id="{A7B11013-8825-1549-A9FC-FA6762E921CE}"/>
              </a:ext>
            </a:extLst>
          </p:cNvPr>
          <p:cNvSpPr>
            <a:spLocks noGrp="1"/>
          </p:cNvSpPr>
          <p:nvPr>
            <p:ph idx="1"/>
          </p:nvPr>
        </p:nvSpPr>
        <p:spPr>
          <a:xfrm>
            <a:off x="838200" y="1773382"/>
            <a:ext cx="10515600" cy="4835236"/>
          </a:xfrm>
        </p:spPr>
        <p:txBody>
          <a:bodyPr>
            <a:normAutofit fontScale="92500"/>
          </a:bodyPr>
          <a:lstStyle/>
          <a:p>
            <a:pPr marL="0" indent="0" algn="ctr">
              <a:buNone/>
            </a:pPr>
            <a:r>
              <a:rPr lang="en-US" sz="4800" dirty="0"/>
              <a:t>Our only hope for righteousness is</a:t>
            </a:r>
          </a:p>
          <a:p>
            <a:pPr marL="0" indent="0" algn="ctr">
              <a:buNone/>
            </a:pPr>
            <a:r>
              <a:rPr lang="en-US" sz="4800" dirty="0"/>
              <a:t>to follow Jesus.</a:t>
            </a:r>
          </a:p>
          <a:p>
            <a:pPr marL="0" indent="0" algn="ctr">
              <a:buNone/>
            </a:pPr>
            <a:r>
              <a:rPr lang="en-US" sz="3500" dirty="0"/>
              <a:t>1 Peter 2:24 .. He himself bore our sins in his body                  on the tree,  that we might die to sin and live to righteousness. By his wounds you have been healed.</a:t>
            </a:r>
          </a:p>
          <a:p>
            <a:pPr marL="0" indent="0" algn="ctr">
              <a:buNone/>
            </a:pPr>
            <a:endParaRPr lang="en-US" sz="1600" dirty="0"/>
          </a:p>
          <a:p>
            <a:pPr marL="0" indent="0" algn="ctr">
              <a:buNone/>
            </a:pPr>
            <a:r>
              <a:rPr lang="en-US" sz="4800" dirty="0"/>
              <a:t>The ONLY path to a powerful prayer life is</a:t>
            </a:r>
          </a:p>
          <a:p>
            <a:pPr marL="0" indent="0" algn="ctr">
              <a:buNone/>
            </a:pPr>
            <a:r>
              <a:rPr lang="en-US" sz="4800" dirty="0"/>
              <a:t>to hold everything loosely and follow Jesus.</a:t>
            </a:r>
          </a:p>
        </p:txBody>
      </p:sp>
    </p:spTree>
    <p:extLst>
      <p:ext uri="{BB962C8B-B14F-4D97-AF65-F5344CB8AC3E}">
        <p14:creationId xmlns:p14="http://schemas.microsoft.com/office/powerpoint/2010/main" val="212855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FF49-6E8B-DB4D-AE38-B22B279D0E56}"/>
              </a:ext>
            </a:extLst>
          </p:cNvPr>
          <p:cNvSpPr>
            <a:spLocks noGrp="1"/>
          </p:cNvSpPr>
          <p:nvPr>
            <p:ph type="title"/>
          </p:nvPr>
        </p:nvSpPr>
        <p:spPr/>
        <p:txBody>
          <a:bodyPr>
            <a:normAutofit/>
          </a:bodyPr>
          <a:lstStyle/>
          <a:p>
            <a:pPr algn="ctr"/>
            <a:r>
              <a:rPr lang="en-US" sz="5400" b="1" dirty="0"/>
              <a:t>How do I know I’m following Jesus?</a:t>
            </a:r>
          </a:p>
        </p:txBody>
      </p:sp>
      <p:sp>
        <p:nvSpPr>
          <p:cNvPr id="3" name="Content Placeholder 2">
            <a:extLst>
              <a:ext uri="{FF2B5EF4-FFF2-40B4-BE49-F238E27FC236}">
                <a16:creationId xmlns:a16="http://schemas.microsoft.com/office/drawing/2014/main" id="{7BF28AB5-4FA0-8A4A-9534-F7D9DC386B63}"/>
              </a:ext>
            </a:extLst>
          </p:cNvPr>
          <p:cNvSpPr>
            <a:spLocks noGrp="1"/>
          </p:cNvSpPr>
          <p:nvPr>
            <p:ph idx="1"/>
          </p:nvPr>
        </p:nvSpPr>
        <p:spPr/>
        <p:txBody>
          <a:bodyPr>
            <a:normAutofit lnSpcReduction="10000"/>
          </a:bodyPr>
          <a:lstStyle/>
          <a:p>
            <a:pPr marL="0" indent="0" algn="ctr">
              <a:buNone/>
            </a:pPr>
            <a:r>
              <a:rPr lang="en-US" sz="4800" dirty="0"/>
              <a:t>My Attitude is like Jesus’ attitude.</a:t>
            </a:r>
          </a:p>
          <a:p>
            <a:pPr marL="0" indent="0" algn="ctr">
              <a:buNone/>
            </a:pPr>
            <a:r>
              <a:rPr lang="en-US" sz="4800" dirty="0">
                <a:solidFill>
                  <a:srgbClr val="C00000"/>
                </a:solidFill>
              </a:rPr>
              <a:t>I think like Jesus.</a:t>
            </a:r>
          </a:p>
          <a:p>
            <a:pPr marL="0" indent="0" algn="ctr">
              <a:buNone/>
            </a:pPr>
            <a:r>
              <a:rPr lang="en-US" sz="4800" dirty="0"/>
              <a:t>My Actions are like Jesus’s actions.</a:t>
            </a:r>
          </a:p>
          <a:p>
            <a:pPr marL="0" indent="0" algn="ctr">
              <a:buNone/>
            </a:pPr>
            <a:r>
              <a:rPr lang="en-US" sz="4800" dirty="0">
                <a:solidFill>
                  <a:srgbClr val="C00000"/>
                </a:solidFill>
              </a:rPr>
              <a:t>I am Jesus with skin on.</a:t>
            </a:r>
          </a:p>
          <a:p>
            <a:pPr marL="0" indent="0" algn="ctr">
              <a:buNone/>
            </a:pPr>
            <a:r>
              <a:rPr lang="en-US" sz="4800" dirty="0"/>
              <a:t>My Affections are like Jesus’ affections.</a:t>
            </a:r>
          </a:p>
          <a:p>
            <a:pPr marL="0" indent="0" algn="ctr">
              <a:buNone/>
            </a:pPr>
            <a:r>
              <a:rPr lang="en-US" sz="4800" dirty="0">
                <a:solidFill>
                  <a:srgbClr val="C00000"/>
                </a:solidFill>
              </a:rPr>
              <a:t>I love like Jesus.</a:t>
            </a:r>
          </a:p>
        </p:txBody>
      </p:sp>
    </p:spTree>
    <p:extLst>
      <p:ext uri="{BB962C8B-B14F-4D97-AF65-F5344CB8AC3E}">
        <p14:creationId xmlns:p14="http://schemas.microsoft.com/office/powerpoint/2010/main" val="331438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15ED-A9F2-A547-9870-A5820B9D8C7E}"/>
              </a:ext>
            </a:extLst>
          </p:cNvPr>
          <p:cNvSpPr>
            <a:spLocks noGrp="1"/>
          </p:cNvSpPr>
          <p:nvPr>
            <p:ph type="title"/>
          </p:nvPr>
        </p:nvSpPr>
        <p:spPr>
          <a:xfrm>
            <a:off x="5214579" y="629266"/>
            <a:ext cx="6422849" cy="1676603"/>
          </a:xfrm>
        </p:spPr>
        <p:txBody>
          <a:bodyPr>
            <a:normAutofit/>
          </a:bodyPr>
          <a:lstStyle/>
          <a:p>
            <a:pPr algn="ctr"/>
            <a:r>
              <a:rPr lang="en-US" sz="2800" b="1" dirty="0"/>
              <a:t>John 5:19 .. The Son can do nothing of Himself, unless it is something</a:t>
            </a:r>
            <a:br>
              <a:rPr lang="en-US" sz="2800" b="1" dirty="0"/>
            </a:br>
            <a:r>
              <a:rPr lang="en-US" sz="2800" b="1" dirty="0"/>
              <a:t>He sees the Father doing:</a:t>
            </a:r>
          </a:p>
        </p:txBody>
      </p:sp>
      <p:sp>
        <p:nvSpPr>
          <p:cNvPr id="12"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725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with low confidence">
            <a:extLst>
              <a:ext uri="{FF2B5EF4-FFF2-40B4-BE49-F238E27FC236}">
                <a16:creationId xmlns:a16="http://schemas.microsoft.com/office/drawing/2014/main" id="{2500BC55-7717-8F40-AAA4-4BE5B660C636}"/>
              </a:ext>
            </a:extLst>
          </p:cNvPr>
          <p:cNvPicPr>
            <a:picLocks noChangeAspect="1"/>
          </p:cNvPicPr>
          <p:nvPr/>
        </p:nvPicPr>
        <p:blipFill rotWithShape="1">
          <a:blip r:embed="rId2"/>
          <a:srcRect t="2279" r="1" b="1"/>
          <a:stretch/>
        </p:blipFill>
        <p:spPr>
          <a:xfrm>
            <a:off x="649224" y="722376"/>
            <a:ext cx="3337560" cy="5413248"/>
          </a:xfrm>
          <a:prstGeom prst="rect">
            <a:avLst/>
          </a:prstGeom>
          <a:effectLst/>
        </p:spPr>
      </p:pic>
      <p:sp>
        <p:nvSpPr>
          <p:cNvPr id="9" name="Content Placeholder 8">
            <a:extLst>
              <a:ext uri="{FF2B5EF4-FFF2-40B4-BE49-F238E27FC236}">
                <a16:creationId xmlns:a16="http://schemas.microsoft.com/office/drawing/2014/main" id="{9B4C1AAE-1770-45B0-A12A-6757CD10B208}"/>
              </a:ext>
            </a:extLst>
          </p:cNvPr>
          <p:cNvSpPr>
            <a:spLocks noGrp="1"/>
          </p:cNvSpPr>
          <p:nvPr>
            <p:ph idx="1"/>
          </p:nvPr>
        </p:nvSpPr>
        <p:spPr>
          <a:xfrm>
            <a:off x="5214581" y="2438400"/>
            <a:ext cx="6422848" cy="3785419"/>
          </a:xfrm>
        </p:spPr>
        <p:txBody>
          <a:bodyPr>
            <a:normAutofit/>
          </a:bodyPr>
          <a:lstStyle/>
          <a:p>
            <a:pPr marL="0" indent="0">
              <a:buNone/>
            </a:pPr>
            <a:r>
              <a:rPr lang="en-US" sz="2000" dirty="0"/>
              <a:t>Why do we pray?</a:t>
            </a:r>
          </a:p>
          <a:p>
            <a:pPr marL="457200" indent="-457200">
              <a:buAutoNum type="arabicPeriod"/>
            </a:pPr>
            <a:r>
              <a:rPr lang="en-US" sz="2000" dirty="0"/>
              <a:t>God commands us to pray.</a:t>
            </a:r>
          </a:p>
          <a:p>
            <a:pPr lvl="1"/>
            <a:r>
              <a:rPr lang="en-US" sz="1600" dirty="0"/>
              <a:t>Isaiah 55:6 .. Seek the Lord while he may be found; call upon him while he is near.</a:t>
            </a:r>
            <a:endParaRPr lang="en-US" sz="2000" dirty="0"/>
          </a:p>
          <a:p>
            <a:pPr marL="457200" indent="-457200">
              <a:buFont typeface="+mj-lt"/>
              <a:buAutoNum type="arabicPeriod" startAt="2"/>
            </a:pPr>
            <a:r>
              <a:rPr lang="en-US" sz="2000" dirty="0"/>
              <a:t>Prayer is a privilege.</a:t>
            </a:r>
          </a:p>
          <a:p>
            <a:pPr lvl="1"/>
            <a:r>
              <a:rPr lang="en-US" sz="1600" dirty="0"/>
              <a:t>Hebrews 4:16 .. Therefore, let us approach the throne of grace with boldness, so that we may receive mercy and find grace to help us in time of need.</a:t>
            </a:r>
          </a:p>
          <a:p>
            <a:pPr lvl="1"/>
            <a:endParaRPr lang="en-US" sz="1600" dirty="0"/>
          </a:p>
          <a:p>
            <a:pPr marL="0" indent="0" algn="ctr">
              <a:buNone/>
            </a:pPr>
            <a:r>
              <a:rPr lang="en-US" sz="2400" b="1" dirty="0"/>
              <a:t>A Great Tragedy of Life is Not Unanswered Prayer</a:t>
            </a:r>
          </a:p>
          <a:p>
            <a:pPr marL="0" indent="0" algn="ctr">
              <a:buNone/>
            </a:pPr>
            <a:r>
              <a:rPr lang="en-US" sz="2400" b="1" dirty="0"/>
              <a:t>But Unoffered Prayer.</a:t>
            </a:r>
          </a:p>
        </p:txBody>
      </p:sp>
    </p:spTree>
    <p:extLst>
      <p:ext uri="{BB962C8B-B14F-4D97-AF65-F5344CB8AC3E}">
        <p14:creationId xmlns:p14="http://schemas.microsoft.com/office/powerpoint/2010/main" val="344231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0AF8-4431-FF4A-B262-81361D59C9E6}"/>
              </a:ext>
            </a:extLst>
          </p:cNvPr>
          <p:cNvSpPr>
            <a:spLocks noGrp="1"/>
          </p:cNvSpPr>
          <p:nvPr>
            <p:ph type="title"/>
          </p:nvPr>
        </p:nvSpPr>
        <p:spPr>
          <a:xfrm>
            <a:off x="6289158" y="233083"/>
            <a:ext cx="5259707" cy="1460250"/>
          </a:xfrm>
        </p:spPr>
        <p:txBody>
          <a:bodyPr>
            <a:normAutofit/>
          </a:bodyPr>
          <a:lstStyle/>
          <a:p>
            <a:pPr algn="ctr"/>
            <a:r>
              <a:rPr lang="en-US" sz="2400" b="1" dirty="0"/>
              <a:t>EFFECTIVE PRAYER OCCURS</a:t>
            </a:r>
            <a:br>
              <a:rPr lang="en-US" sz="2400" b="1" dirty="0"/>
            </a:br>
            <a:r>
              <a:rPr lang="en-US" sz="2400" b="1" dirty="0"/>
              <a:t>WHEN YOU TALK TO GOD</a:t>
            </a:r>
            <a:br>
              <a:rPr lang="en-US" sz="2400" b="1" dirty="0"/>
            </a:br>
            <a:r>
              <a:rPr lang="en-US" sz="2400" b="1" dirty="0"/>
              <a:t>AND LISTEN TO WHAT</a:t>
            </a:r>
            <a:br>
              <a:rPr lang="en-US" sz="2400" b="1" dirty="0"/>
            </a:br>
            <a:r>
              <a:rPr lang="en-US" sz="2400" b="1" dirty="0"/>
              <a:t>GOD IS SAYING TO YOU.</a:t>
            </a:r>
          </a:p>
        </p:txBody>
      </p:sp>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4" name="Content Placeholder 13">
            <a:extLst>
              <a:ext uri="{FF2B5EF4-FFF2-40B4-BE49-F238E27FC236}">
                <a16:creationId xmlns:a16="http://schemas.microsoft.com/office/drawing/2014/main" id="{7F320540-BB51-498C-BB77-FB00B7A34B8C}"/>
              </a:ext>
            </a:extLst>
          </p:cNvPr>
          <p:cNvSpPr>
            <a:spLocks noGrp="1"/>
          </p:cNvSpPr>
          <p:nvPr>
            <p:ph idx="1"/>
          </p:nvPr>
        </p:nvSpPr>
        <p:spPr>
          <a:xfrm>
            <a:off x="6036733" y="1896533"/>
            <a:ext cx="5512139" cy="4351867"/>
          </a:xfrm>
        </p:spPr>
        <p:txBody>
          <a:bodyPr anchor="t">
            <a:normAutofit/>
          </a:bodyPr>
          <a:lstStyle/>
          <a:p>
            <a:r>
              <a:rPr lang="en-US" sz="2400" dirty="0"/>
              <a:t>TALKING PRINCIPLES OF PRAYER</a:t>
            </a:r>
          </a:p>
          <a:p>
            <a:pPr lvl="1"/>
            <a:r>
              <a:rPr lang="en-US" sz="1800" dirty="0"/>
              <a:t>PRINCIPLE #1 .. CONFESSION</a:t>
            </a:r>
          </a:p>
          <a:p>
            <a:pPr lvl="2"/>
            <a:r>
              <a:rPr lang="en-US" sz="1100" dirty="0"/>
              <a:t>GOD, I’M NOTHING WITHOUT YOU.</a:t>
            </a:r>
          </a:p>
          <a:p>
            <a:pPr lvl="2"/>
            <a:r>
              <a:rPr lang="en-US" sz="1100" dirty="0"/>
              <a:t>GOD, I HAVE SINNED AGAINST YOU BY __</a:t>
            </a:r>
          </a:p>
          <a:p>
            <a:pPr lvl="2"/>
            <a:r>
              <a:rPr lang="en-US" sz="1100" dirty="0"/>
              <a:t>TO CONFESS MEANS TO DESPISE THE SIN AND GRIEVING BECAUSE OF IT.</a:t>
            </a:r>
          </a:p>
          <a:p>
            <a:pPr lvl="1"/>
            <a:r>
              <a:rPr lang="en-US" sz="1800" dirty="0"/>
              <a:t>PRINCIPLE #2 .. PRAISE</a:t>
            </a:r>
          </a:p>
          <a:p>
            <a:pPr lvl="2"/>
            <a:r>
              <a:rPr lang="en-US" sz="1100" dirty="0"/>
              <a:t>PRAISING GOD FOR WHO HE IS AND NOT WHAT HE HAS DONE.</a:t>
            </a:r>
          </a:p>
          <a:p>
            <a:pPr lvl="1"/>
            <a:r>
              <a:rPr lang="en-US" sz="1800" dirty="0"/>
              <a:t>PRINCIPLE #3 .. THANKSGIVING</a:t>
            </a:r>
          </a:p>
          <a:p>
            <a:pPr lvl="2"/>
            <a:r>
              <a:rPr lang="en-US" sz="1100" dirty="0"/>
              <a:t>THANKING GOD FOR WHAT HE HAS DONE.</a:t>
            </a:r>
          </a:p>
          <a:p>
            <a:pPr lvl="1"/>
            <a:r>
              <a:rPr lang="en-US" sz="1800" dirty="0"/>
              <a:t>PRINCIPLE #4 .. PETITION</a:t>
            </a:r>
          </a:p>
          <a:p>
            <a:pPr lvl="2"/>
            <a:r>
              <a:rPr lang="en-US" sz="1100" dirty="0"/>
              <a:t>I EXPRESS MY TOTAL DEPENDENCE ON GOD.</a:t>
            </a:r>
          </a:p>
          <a:p>
            <a:pPr lvl="1"/>
            <a:r>
              <a:rPr lang="en-US" sz="1800" dirty="0"/>
              <a:t>PRINCIPLE #5 .. INTERCESSION</a:t>
            </a:r>
          </a:p>
          <a:p>
            <a:pPr lvl="2"/>
            <a:r>
              <a:rPr lang="en-US" sz="1100" dirty="0"/>
              <a:t>STAND IN THE GAP FOR THOSE YOU ARE CONCERNED ABOUT.</a:t>
            </a:r>
          </a:p>
        </p:txBody>
      </p:sp>
    </p:spTree>
    <p:extLst>
      <p:ext uri="{BB962C8B-B14F-4D97-AF65-F5344CB8AC3E}">
        <p14:creationId xmlns:p14="http://schemas.microsoft.com/office/powerpoint/2010/main" val="19134015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0AF8-4431-FF4A-B262-81361D59C9E6}"/>
              </a:ext>
            </a:extLst>
          </p:cNvPr>
          <p:cNvSpPr>
            <a:spLocks noGrp="1"/>
          </p:cNvSpPr>
          <p:nvPr>
            <p:ph type="title"/>
          </p:nvPr>
        </p:nvSpPr>
        <p:spPr>
          <a:xfrm>
            <a:off x="6289158" y="233083"/>
            <a:ext cx="5259707" cy="1460250"/>
          </a:xfrm>
        </p:spPr>
        <p:txBody>
          <a:bodyPr>
            <a:normAutofit/>
          </a:bodyPr>
          <a:lstStyle/>
          <a:p>
            <a:pPr algn="ctr"/>
            <a:r>
              <a:rPr lang="en-US" sz="2400" b="1" dirty="0"/>
              <a:t>EFFECTIVE PRAYER OCCURS</a:t>
            </a:r>
            <a:br>
              <a:rPr lang="en-US" sz="2400" b="1" dirty="0"/>
            </a:br>
            <a:r>
              <a:rPr lang="en-US" sz="2400" b="1" dirty="0"/>
              <a:t>WHEN YOU TALK TO GOD</a:t>
            </a:r>
            <a:br>
              <a:rPr lang="en-US" sz="2400" b="1" dirty="0"/>
            </a:br>
            <a:r>
              <a:rPr lang="en-US" sz="2400" b="1" dirty="0"/>
              <a:t>AND LISTEN TO WHAT</a:t>
            </a:r>
            <a:br>
              <a:rPr lang="en-US" sz="2400" b="1" dirty="0"/>
            </a:br>
            <a:r>
              <a:rPr lang="en-US" sz="2400" b="1" dirty="0"/>
              <a:t>GOD IS SAYING TO YOU.</a:t>
            </a:r>
          </a:p>
        </p:txBody>
      </p:sp>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4" name="Content Placeholder 13">
            <a:extLst>
              <a:ext uri="{FF2B5EF4-FFF2-40B4-BE49-F238E27FC236}">
                <a16:creationId xmlns:a16="http://schemas.microsoft.com/office/drawing/2014/main" id="{7F320540-BB51-498C-BB77-FB00B7A34B8C}"/>
              </a:ext>
            </a:extLst>
          </p:cNvPr>
          <p:cNvSpPr>
            <a:spLocks noGrp="1"/>
          </p:cNvSpPr>
          <p:nvPr>
            <p:ph idx="1"/>
          </p:nvPr>
        </p:nvSpPr>
        <p:spPr>
          <a:xfrm>
            <a:off x="5863723" y="1896533"/>
            <a:ext cx="5863720" cy="4529667"/>
          </a:xfrm>
        </p:spPr>
        <p:txBody>
          <a:bodyPr anchor="t">
            <a:normAutofit/>
          </a:bodyPr>
          <a:lstStyle/>
          <a:p>
            <a:r>
              <a:rPr lang="en-US" sz="2400" dirty="0"/>
              <a:t>LISTENING PRINCIPLES OF PRAYER</a:t>
            </a:r>
          </a:p>
          <a:p>
            <a:pPr lvl="1"/>
            <a:r>
              <a:rPr lang="en-US" sz="2000" dirty="0"/>
              <a:t>PRINCIPLE #1 .. BE STILL AND QUIET BEFORE GOD.</a:t>
            </a:r>
          </a:p>
          <a:p>
            <a:pPr lvl="2"/>
            <a:r>
              <a:rPr lang="en-US" sz="1600" dirty="0"/>
              <a:t>AN OPEN BIBLE SHOULD ALWAYS ACCOMPANY A BENDED KNEE.</a:t>
            </a:r>
          </a:p>
          <a:p>
            <a:pPr lvl="2"/>
            <a:r>
              <a:rPr lang="en-US" sz="1600" dirty="0"/>
              <a:t>NO PHONES, TV, SOCIAL MEDIA.</a:t>
            </a:r>
          </a:p>
          <a:p>
            <a:pPr lvl="1"/>
            <a:r>
              <a:rPr lang="en-US" sz="2000" dirty="0"/>
              <a:t>PRINCIPLE #2 .. DO NOT BE IN A HURRY.</a:t>
            </a:r>
          </a:p>
          <a:p>
            <a:pPr lvl="2"/>
            <a:r>
              <a:rPr lang="en-US" sz="1600" dirty="0"/>
              <a:t>LEARN THE POWER OF WAITING.</a:t>
            </a:r>
          </a:p>
          <a:p>
            <a:pPr lvl="1"/>
            <a:r>
              <a:rPr lang="en-US" sz="2000" dirty="0"/>
              <a:t>PRINCIPLE #3 .. SPEND SEASONS WITH GOD</a:t>
            </a:r>
          </a:p>
          <a:p>
            <a:pPr lvl="2"/>
            <a:r>
              <a:rPr lang="en-US" sz="1600" dirty="0"/>
              <a:t>TIME SET ASIDE EACH DAY.</a:t>
            </a:r>
          </a:p>
          <a:p>
            <a:pPr lvl="2"/>
            <a:r>
              <a:rPr lang="en-US" sz="1600" dirty="0"/>
              <a:t>A DAY SET ASIDE PERIODICALLY.</a:t>
            </a:r>
          </a:p>
          <a:p>
            <a:pPr lvl="2"/>
            <a:r>
              <a:rPr lang="en-US" sz="1600" dirty="0"/>
              <a:t>A RETREAT OF SEVERAL DAYS.</a:t>
            </a:r>
          </a:p>
          <a:p>
            <a:pPr marL="914400" lvl="2" indent="0">
              <a:buNone/>
            </a:pPr>
            <a:endParaRPr lang="en-US" sz="1600" dirty="0"/>
          </a:p>
          <a:p>
            <a:pPr marL="0" indent="0">
              <a:buNone/>
            </a:pPr>
            <a:r>
              <a:rPr lang="en-US" sz="2400" dirty="0"/>
              <a:t>ARE YOU BETTER AT TALKING OR LISTENING?</a:t>
            </a:r>
          </a:p>
        </p:txBody>
      </p:sp>
    </p:spTree>
    <p:extLst>
      <p:ext uri="{BB962C8B-B14F-4D97-AF65-F5344CB8AC3E}">
        <p14:creationId xmlns:p14="http://schemas.microsoft.com/office/powerpoint/2010/main" val="38363193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1612</Words>
  <Application>Microsoft Macintosh PowerPoint</Application>
  <PresentationFormat>Widescreen</PresentationFormat>
  <Paragraphs>101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Phosphate Inline</vt:lpstr>
      <vt:lpstr>Office Theme</vt:lpstr>
      <vt:lpstr>PowerPoint Presentation</vt:lpstr>
      <vt:lpstr>PowerPoint Presentation</vt:lpstr>
      <vt:lpstr>PowerPoint Presentation</vt:lpstr>
      <vt:lpstr>PowerPoint Presentation</vt:lpstr>
      <vt:lpstr>RIGHTEOUS</vt:lpstr>
      <vt:lpstr>How do I know I’m following Jesus?</vt:lpstr>
      <vt:lpstr>John 5:19 .. The Son can do nothing of Himself, unless it is something He sees the Father doing:</vt:lpstr>
      <vt:lpstr>EFFECTIVE PRAYER OCCURS WHEN YOU TALK TO GOD AND LISTEN TO WHAT GOD IS SAYING TO YOU.</vt:lpstr>
      <vt:lpstr>EFFECTIVE PRAYER OCCURS WHEN YOU TALK TO GOD AND LISTEN TO WHAT GOD IS SAYING TO YOU.</vt:lpstr>
      <vt:lpstr>WHEN YOU DEPEND ON GOD YOU PRAY.  WHEN YOU DEPEND ON YOU YOU DON’T PRAY.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Holeman, Jeff</dc:creator>
  <cp:lastModifiedBy>Holeman, Jeff</cp:lastModifiedBy>
  <cp:revision>38</cp:revision>
  <dcterms:created xsi:type="dcterms:W3CDTF">2021-02-02T17:40:13Z</dcterms:created>
  <dcterms:modified xsi:type="dcterms:W3CDTF">2021-02-17T01:31:13Z</dcterms:modified>
</cp:coreProperties>
</file>